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54"/>
  </p:notesMasterIdLst>
  <p:handoutMasterIdLst>
    <p:handoutMasterId r:id="rId55"/>
  </p:handoutMasterIdLst>
  <p:sldIdLst>
    <p:sldId id="731" r:id="rId5"/>
    <p:sldId id="655" r:id="rId6"/>
    <p:sldId id="725" r:id="rId7"/>
    <p:sldId id="720" r:id="rId8"/>
    <p:sldId id="698" r:id="rId9"/>
    <p:sldId id="732" r:id="rId10"/>
    <p:sldId id="733" r:id="rId11"/>
    <p:sldId id="734" r:id="rId12"/>
    <p:sldId id="735" r:id="rId13"/>
    <p:sldId id="736" r:id="rId14"/>
    <p:sldId id="737" r:id="rId15"/>
    <p:sldId id="740" r:id="rId16"/>
    <p:sldId id="738" r:id="rId17"/>
    <p:sldId id="739" r:id="rId18"/>
    <p:sldId id="741" r:id="rId19"/>
    <p:sldId id="742" r:id="rId20"/>
    <p:sldId id="786" r:id="rId21"/>
    <p:sldId id="743" r:id="rId22"/>
    <p:sldId id="744" r:id="rId23"/>
    <p:sldId id="730" r:id="rId24"/>
    <p:sldId id="795" r:id="rId25"/>
    <p:sldId id="768" r:id="rId26"/>
    <p:sldId id="753" r:id="rId27"/>
    <p:sldId id="770" r:id="rId28"/>
    <p:sldId id="755" r:id="rId29"/>
    <p:sldId id="775" r:id="rId30"/>
    <p:sldId id="773" r:id="rId31"/>
    <p:sldId id="781" r:id="rId32"/>
    <p:sldId id="759" r:id="rId33"/>
    <p:sldId id="762" r:id="rId34"/>
    <p:sldId id="792" r:id="rId35"/>
    <p:sldId id="794" r:id="rId36"/>
    <p:sldId id="763" r:id="rId37"/>
    <p:sldId id="765" r:id="rId38"/>
    <p:sldId id="790" r:id="rId39"/>
    <p:sldId id="769" r:id="rId40"/>
    <p:sldId id="754" r:id="rId41"/>
    <p:sldId id="772" r:id="rId42"/>
    <p:sldId id="756" r:id="rId43"/>
    <p:sldId id="776" r:id="rId44"/>
    <p:sldId id="780" r:id="rId45"/>
    <p:sldId id="782" r:id="rId46"/>
    <p:sldId id="760" r:id="rId47"/>
    <p:sldId id="793" r:id="rId48"/>
    <p:sldId id="761" r:id="rId49"/>
    <p:sldId id="767" r:id="rId50"/>
    <p:sldId id="789" r:id="rId51"/>
    <p:sldId id="766" r:id="rId52"/>
    <p:sldId id="791" r:id="rId53"/>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F21"/>
    <a:srgbClr val="000000"/>
    <a:srgbClr val="7494A4"/>
    <a:srgbClr val="77726B"/>
    <a:srgbClr val="67635D"/>
    <a:srgbClr val="B78B02"/>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A6E65-2B96-7E47-AF17-6443884EABFF}" v="206" dt="2020-03-31T10:04:1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4719" autoAdjust="0"/>
  </p:normalViewPr>
  <p:slideViewPr>
    <p:cSldViewPr snapToGrid="0" snapToObjects="1">
      <p:cViewPr>
        <p:scale>
          <a:sx n="75" d="100"/>
          <a:sy n="75" d="100"/>
        </p:scale>
        <p:origin x="-1992" y="-456"/>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10/9/2020</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a:t>
            </a:r>
            <a:r>
              <a:rPr lang="it-IT" sz="1050" dirty="0" smtClean="0"/>
              <a:t>4 </a:t>
            </a:r>
            <a:r>
              <a:rPr lang="en-US" sz="1000" dirty="0" smtClean="0"/>
              <a:t>Long-term renovations strategies and </a:t>
            </a:r>
            <a:r>
              <a:rPr lang="en-US" sz="1000" dirty="0" err="1" smtClean="0"/>
              <a:t>nZEB</a:t>
            </a:r>
            <a:r>
              <a:rPr lang="en-US" sz="1000" dirty="0" smtClean="0"/>
              <a:t> buildings strategy</a:t>
            </a:r>
            <a:endParaRPr lang="en-US" sz="1000"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15787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Long-Term renovations </a:t>
            </a:r>
            <a:r>
              <a:rPr lang="en-US" dirty="0" smtClean="0"/>
              <a:t>strategies and </a:t>
            </a:r>
            <a:r>
              <a:rPr lang="en-US" dirty="0" err="1" smtClean="0"/>
              <a:t>nZEB</a:t>
            </a:r>
            <a:r>
              <a:rPr lang="en-US" dirty="0" smtClean="0"/>
              <a:t> Buildings strategy</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07174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Long-Term renovations </a:t>
            </a:r>
            <a:r>
              <a:rPr lang="en-US" dirty="0" smtClean="0"/>
              <a:t>strategies and </a:t>
            </a:r>
            <a:r>
              <a:rPr lang="en-US" dirty="0" err="1" smtClean="0"/>
              <a:t>nZEB</a:t>
            </a:r>
            <a:r>
              <a:rPr lang="en-US" dirty="0" smtClean="0"/>
              <a:t> Buildings strategy</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96978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a:t>
            </a:r>
            <a:r>
              <a:rPr lang="it-IT" sz="1050" dirty="0" smtClean="0"/>
              <a:t>5 </a:t>
            </a:r>
            <a:r>
              <a:rPr lang="en-US" sz="1000" dirty="0" smtClean="0"/>
              <a:t>“Clean Energy for all Europeans” Package </a:t>
            </a:r>
            <a:endParaRPr lang="en-US" sz="1000"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14210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“Clean Energy for all Europeans” Package</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01405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a:t>
            </a:r>
            <a:r>
              <a:rPr lang="it-IT" sz="1050" dirty="0" smtClean="0"/>
              <a:t>6 </a:t>
            </a:r>
            <a:r>
              <a:rPr lang="en-US" sz="1000" dirty="0" smtClean="0"/>
              <a:t>Six pillars for the EU future</a:t>
            </a:r>
            <a:endParaRPr lang="en-GB" sz="1000" i="1"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43145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Six pillars for the EU future</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01799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Six pillars for the EU future</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75017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a:t>
            </a:r>
            <a:r>
              <a:rPr lang="it-IT" sz="1050" dirty="0" smtClean="0"/>
              <a:t>7 </a:t>
            </a:r>
            <a:r>
              <a:rPr lang="it-IT" sz="1000" dirty="0" err="1" smtClean="0"/>
              <a:t>Conclusion</a:t>
            </a:r>
            <a:endParaRPr lang="en-GB" sz="1000" i="1"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28606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Conclusions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245416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50" dirty="0" smtClean="0"/>
              <a:t>Block 1:  EU Energy Policy and Objectives</a:t>
            </a:r>
            <a:br>
              <a:rPr lang="en-US" sz="1050" dirty="0" smtClean="0"/>
            </a:br>
            <a:r>
              <a:rPr lang="en-US" sz="1000" dirty="0" smtClean="0"/>
              <a:t>1.1 EU energy efficiency in buildings strategy and policy document</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22448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Selected</a:t>
            </a:r>
            <a:r>
              <a:rPr lang="it-IT" dirty="0" smtClean="0"/>
              <a:t> </a:t>
            </a:r>
            <a:r>
              <a:rPr lang="en-GB" dirty="0" smtClean="0"/>
              <a:t>resources</a:t>
            </a:r>
            <a:r>
              <a:rPr lang="it-IT" dirty="0" smtClean="0"/>
              <a:t> </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737388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35224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2043842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52836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1430428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060244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183458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105617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233156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396979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dirty="0" smtClean="0"/>
              <a:t>Block 1:  EU Energy Policy and Objectives</a:t>
            </a:r>
            <a:br>
              <a:rPr lang="en-US" sz="1000" dirty="0" smtClean="0"/>
            </a:br>
            <a:r>
              <a:rPr lang="en-US" sz="1000" dirty="0" smtClean="0"/>
              <a:t>1.1 EU energy efficiency in buildings strategy and policy document</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571606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3800895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2426892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370404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33</a:t>
            </a:fld>
            <a:endParaRPr lang="en-US" dirty="0"/>
          </a:p>
        </p:txBody>
      </p:sp>
    </p:spTree>
    <p:extLst>
      <p:ext uri="{BB962C8B-B14F-4D97-AF65-F5344CB8AC3E}">
        <p14:creationId xmlns:p14="http://schemas.microsoft.com/office/powerpoint/2010/main" val="5762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421962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390592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2064534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37</a:t>
            </a:fld>
            <a:endParaRPr lang="en-US" dirty="0"/>
          </a:p>
        </p:txBody>
      </p:sp>
    </p:spTree>
    <p:extLst>
      <p:ext uri="{BB962C8B-B14F-4D97-AF65-F5344CB8AC3E}">
        <p14:creationId xmlns:p14="http://schemas.microsoft.com/office/powerpoint/2010/main" val="3763300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38</a:t>
            </a:fld>
            <a:endParaRPr lang="en-US" dirty="0"/>
          </a:p>
        </p:txBody>
      </p:sp>
    </p:spTree>
    <p:extLst>
      <p:ext uri="{BB962C8B-B14F-4D97-AF65-F5344CB8AC3E}">
        <p14:creationId xmlns:p14="http://schemas.microsoft.com/office/powerpoint/2010/main" val="669397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39</a:t>
            </a:fld>
            <a:endParaRPr lang="en-US" dirty="0"/>
          </a:p>
        </p:txBody>
      </p:sp>
    </p:spTree>
    <p:extLst>
      <p:ext uri="{BB962C8B-B14F-4D97-AF65-F5344CB8AC3E}">
        <p14:creationId xmlns:p14="http://schemas.microsoft.com/office/powerpoint/2010/main" val="349757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.1.1 </a:t>
            </a:r>
            <a:r>
              <a:rPr lang="it-IT" sz="1050" dirty="0" smtClean="0"/>
              <a:t> </a:t>
            </a:r>
            <a:r>
              <a:rPr lang="en-US" sz="1000" dirty="0" smtClean="0"/>
              <a:t>The European strategy  for Energy Efficiency</a:t>
            </a:r>
            <a:endParaRPr lang="en-GB" sz="1000" i="1"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908091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40</a:t>
            </a:fld>
            <a:endParaRPr lang="en-US" dirty="0"/>
          </a:p>
        </p:txBody>
      </p:sp>
    </p:spTree>
    <p:extLst>
      <p:ext uri="{BB962C8B-B14F-4D97-AF65-F5344CB8AC3E}">
        <p14:creationId xmlns:p14="http://schemas.microsoft.com/office/powerpoint/2010/main" val="3120037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41</a:t>
            </a:fld>
            <a:endParaRPr lang="en-US" dirty="0"/>
          </a:p>
        </p:txBody>
      </p:sp>
    </p:spTree>
    <p:extLst>
      <p:ext uri="{BB962C8B-B14F-4D97-AF65-F5344CB8AC3E}">
        <p14:creationId xmlns:p14="http://schemas.microsoft.com/office/powerpoint/2010/main" val="1617692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42</a:t>
            </a:fld>
            <a:endParaRPr lang="en-US" dirty="0"/>
          </a:p>
        </p:txBody>
      </p:sp>
    </p:spTree>
    <p:extLst>
      <p:ext uri="{BB962C8B-B14F-4D97-AF65-F5344CB8AC3E}">
        <p14:creationId xmlns:p14="http://schemas.microsoft.com/office/powerpoint/2010/main" val="307883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43</a:t>
            </a:fld>
            <a:endParaRPr lang="en-US" dirty="0"/>
          </a:p>
        </p:txBody>
      </p:sp>
    </p:spTree>
    <p:extLst>
      <p:ext uri="{BB962C8B-B14F-4D97-AF65-F5344CB8AC3E}">
        <p14:creationId xmlns:p14="http://schemas.microsoft.com/office/powerpoint/2010/main" val="1662811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44</a:t>
            </a:fld>
            <a:endParaRPr lang="en-US" dirty="0"/>
          </a:p>
        </p:txBody>
      </p:sp>
    </p:spTree>
    <p:extLst>
      <p:ext uri="{BB962C8B-B14F-4D97-AF65-F5344CB8AC3E}">
        <p14:creationId xmlns:p14="http://schemas.microsoft.com/office/powerpoint/2010/main" val="1314578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45</a:t>
            </a:fld>
            <a:endParaRPr lang="en-US" dirty="0"/>
          </a:p>
        </p:txBody>
      </p:sp>
    </p:spTree>
    <p:extLst>
      <p:ext uri="{BB962C8B-B14F-4D97-AF65-F5344CB8AC3E}">
        <p14:creationId xmlns:p14="http://schemas.microsoft.com/office/powerpoint/2010/main" val="2698989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46</a:t>
            </a:fld>
            <a:endParaRPr lang="en-US" dirty="0"/>
          </a:p>
        </p:txBody>
      </p:sp>
    </p:spTree>
    <p:extLst>
      <p:ext uri="{BB962C8B-B14F-4D97-AF65-F5344CB8AC3E}">
        <p14:creationId xmlns:p14="http://schemas.microsoft.com/office/powerpoint/2010/main" val="746213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47</a:t>
            </a:fld>
            <a:endParaRPr lang="en-US" dirty="0"/>
          </a:p>
        </p:txBody>
      </p:sp>
    </p:spTree>
    <p:extLst>
      <p:ext uri="{BB962C8B-B14F-4D97-AF65-F5344CB8AC3E}">
        <p14:creationId xmlns:p14="http://schemas.microsoft.com/office/powerpoint/2010/main" val="24792572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48</a:t>
            </a:fld>
            <a:endParaRPr lang="en-US" dirty="0"/>
          </a:p>
        </p:txBody>
      </p:sp>
    </p:spTree>
    <p:extLst>
      <p:ext uri="{BB962C8B-B14F-4D97-AF65-F5344CB8AC3E}">
        <p14:creationId xmlns:p14="http://schemas.microsoft.com/office/powerpoint/2010/main" val="177672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49</a:t>
            </a:fld>
            <a:endParaRPr lang="en-US" dirty="0"/>
          </a:p>
        </p:txBody>
      </p:sp>
    </p:spTree>
    <p:extLst>
      <p:ext uri="{BB962C8B-B14F-4D97-AF65-F5344CB8AC3E}">
        <p14:creationId xmlns:p14="http://schemas.microsoft.com/office/powerpoint/2010/main" val="251821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strategy about Energy Efficiency</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48873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.1.</a:t>
            </a:r>
            <a:r>
              <a:rPr lang="it-IT" sz="1050" dirty="0" smtClean="0"/>
              <a:t>2</a:t>
            </a:r>
            <a:r>
              <a:rPr lang="cs-CZ" sz="1050" dirty="0" smtClean="0"/>
              <a:t> </a:t>
            </a:r>
            <a:r>
              <a:rPr lang="it-IT" sz="1050" dirty="0" smtClean="0"/>
              <a:t> </a:t>
            </a:r>
            <a:r>
              <a:rPr lang="en-US" sz="1000" dirty="0" smtClean="0"/>
              <a:t>EU current framework for energy efficiency</a:t>
            </a:r>
            <a:endParaRPr lang="en-GB" sz="1000" i="1"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72520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 current framework for energy efficiency</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19957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45602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 policy framework for energy efficiency of buildings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01729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dirty="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dirty="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dirty="0">
                <a:solidFill>
                  <a:schemeClr val="accent1"/>
                </a:solidFill>
                <a:latin typeface="Trebuchet MS" pitchFamily="34" charset="0"/>
                <a:cs typeface="Raleway"/>
              </a:rPr>
              <a:t>TAKING </a:t>
            </a:r>
            <a:r>
              <a:rPr lang="en-GB" sz="1500" b="1" kern="1200" spc="50" baseline="0" noProof="0" dirty="0">
                <a:solidFill>
                  <a:schemeClr val="accent1"/>
                </a:solidFill>
                <a:latin typeface="Trebuchet MS" pitchFamily="34" charset="0"/>
                <a:cs typeface="Raleway"/>
              </a:rPr>
              <a:t>COOPERATION</a:t>
            </a:r>
            <a:r>
              <a:rPr lang="en-GB" sz="1500" b="0" kern="1200" spc="50" baseline="0" noProof="0" dirty="0">
                <a:solidFill>
                  <a:schemeClr val="accent1"/>
                </a:solidFill>
                <a:latin typeface="Trebuchet MS" pitchFamily="34" charset="0"/>
                <a:cs typeface="Raleway"/>
              </a:rPr>
              <a:t> FORWARD</a:t>
            </a:r>
            <a:endParaRPr lang="en-GB" sz="1500" b="0" kern="1200" spc="50" baseline="0" noProof="0" dirty="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m/url?sa=t&amp;rct=j&amp;q=&amp;esrc=s&amp;source=web&amp;cd=&amp;ved=2ahUKEwiWycy8mdXpAhUGwqYKHcJiALQQFjAAegQIARAB&amp;url=https://energy-community.org/dam/jcr:d1e7fdaf-6147-4d2d-87c3-843abd5ad38d/EECG_EC_EPBD_062018.pdf&amp;usg=AOvVaw06_Ari3xLVLMOUHodeBFd0" TargetMode="External"/><Relationship Id="rId3" Type="http://schemas.openxmlformats.org/officeDocument/2006/relationships/hyperlink" Target="https://youtu.be/asAfKJqNmZs" TargetMode="External"/><Relationship Id="rId7" Type="http://schemas.openxmlformats.org/officeDocument/2006/relationships/hyperlink" Target="https://www.climate-kic.org/wp-content/uploads/2019/03/OPENING-Policy-Meeting-Europes-building-renovation-challenge.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iea-ebc.org/data/sites/1/media/docs/TD1906/ebc-technical-day-june-2019-1.4-dimitrios-athanasiou.pdf" TargetMode="External"/><Relationship Id="rId5" Type="http://schemas.openxmlformats.org/officeDocument/2006/relationships/hyperlink" Target="https://ec.europa.eu/energy/topics/energy-efficiency/energy-efficient-buildings_en" TargetMode="External"/><Relationship Id="rId4" Type="http://schemas.openxmlformats.org/officeDocument/2006/relationships/hyperlink" Target="https://youtu.be/zf74KGVOhm4" TargetMode="External"/><Relationship Id="rId9" Type="http://schemas.openxmlformats.org/officeDocument/2006/relationships/hyperlink" Target="https://www.enea.it/it/seguici/pubblicazioni/pdf-volumi/2019/raee-2019.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roakademia.eu/en/" TargetMode="External"/><Relationship Id="rId7" Type="http://schemas.openxmlformats.org/officeDocument/2006/relationships/hyperlink" Target="https://www.linkedin.com/company/enea_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twitter.com/ENEAOfficial" TargetMode="External"/><Relationship Id="rId5" Type="http://schemas.openxmlformats.org/officeDocument/2006/relationships/image" Target="../media/image40.emf"/><Relationship Id="rId4" Type="http://schemas.openxmlformats.org/officeDocument/2006/relationships/hyperlink" Target="https://www.facebook.com/eneapaginaufficial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www.buildup.e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a:t>
            </a:r>
            <a:r>
              <a:rPr lang="cs-CZ" dirty="0"/>
              <a:t>1</a:t>
            </a:r>
            <a:r>
              <a:rPr lang="en-US" dirty="0"/>
              <a:t>:  </a:t>
            </a:r>
            <a:r>
              <a:rPr lang="cs-CZ" dirty="0"/>
              <a:t>EU </a:t>
            </a:r>
            <a:r>
              <a:rPr lang="en-US" dirty="0"/>
              <a:t>Energy </a:t>
            </a:r>
            <a:r>
              <a:rPr lang="cs-CZ" dirty="0"/>
              <a:t>Policy and Objectives</a:t>
            </a:r>
          </a:p>
          <a:p>
            <a:endParaRPr lang="de-AT" dirty="0"/>
          </a:p>
        </p:txBody>
      </p:sp>
      <p:sp>
        <p:nvSpPr>
          <p:cNvPr id="4" name="Textplatzhalter 3"/>
          <p:cNvSpPr>
            <a:spLocks noGrp="1"/>
          </p:cNvSpPr>
          <p:nvPr>
            <p:ph type="body" sz="quarter" idx="13"/>
          </p:nvPr>
        </p:nvSpPr>
        <p:spPr>
          <a:xfrm>
            <a:off x="1104926" y="5130800"/>
            <a:ext cx="7754912" cy="1046718"/>
          </a:xfrm>
        </p:spPr>
        <p:txBody>
          <a:bodyPr>
            <a:normAutofit/>
          </a:bodyPr>
          <a:lstStyle/>
          <a:p>
            <a:r>
              <a:rPr lang="cs-CZ" dirty="0"/>
              <a:t>1.1 EU energy efficiency in buildings strategy and policy </a:t>
            </a:r>
            <a:r>
              <a:rPr lang="cs-CZ" dirty="0" smtClean="0"/>
              <a:t>documents</a:t>
            </a:r>
            <a:endParaRPr lang="cs-CZ" dirty="0"/>
          </a:p>
        </p:txBody>
      </p:sp>
      <p:sp>
        <p:nvSpPr>
          <p:cNvPr id="5" name="Textplatzhalter 4"/>
          <p:cNvSpPr>
            <a:spLocks noGrp="1"/>
          </p:cNvSpPr>
          <p:nvPr>
            <p:ph type="body" sz="quarter" idx="14"/>
          </p:nvPr>
        </p:nvSpPr>
        <p:spPr/>
        <p:txBody>
          <a:bodyPr/>
          <a:lstStyle/>
          <a:p>
            <a:r>
              <a:rPr lang="cs-CZ" dirty="0"/>
              <a:t>Feedschools, by ENEA</a:t>
            </a:r>
            <a:r>
              <a:rPr lang="it-IT" dirty="0"/>
              <a:t> (Maria-Anna Segreto, Alessandro Tallini)</a:t>
            </a:r>
            <a:endParaRPr lang="de-AT" dirty="0"/>
          </a:p>
        </p:txBody>
      </p:sp>
    </p:spTree>
    <p:extLst>
      <p:ext uri="{BB962C8B-B14F-4D97-AF65-F5344CB8AC3E}">
        <p14:creationId xmlns:p14="http://schemas.microsoft.com/office/powerpoint/2010/main" val="2166169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4</a:t>
            </a:r>
          </a:p>
          <a:p>
            <a:r>
              <a:rPr lang="en-US" sz="1600" dirty="0" smtClean="0"/>
              <a:t>Long-term </a:t>
            </a:r>
            <a:r>
              <a:rPr lang="en-US" sz="1600" dirty="0"/>
              <a:t>renovations strategies and nZEB buildings strategy</a:t>
            </a:r>
          </a:p>
          <a:p>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1.1.4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GB" sz="1600" dirty="0">
                <a:solidFill>
                  <a:schemeClr val="accent4">
                    <a:lumMod val="75000"/>
                  </a:schemeClr>
                </a:solidFill>
              </a:rPr>
              <a:t>In this unit we will deal with the requirements set out by Energy Performance of Buildings </a:t>
            </a:r>
            <a:r>
              <a:rPr lang="en-GB" sz="1600" dirty="0" smtClean="0">
                <a:solidFill>
                  <a:schemeClr val="accent4">
                    <a:lumMod val="75000"/>
                  </a:schemeClr>
                </a:solidFill>
              </a:rPr>
              <a:t>Directive, the </a:t>
            </a:r>
            <a:r>
              <a:rPr lang="en-US" sz="1600" dirty="0">
                <a:solidFill>
                  <a:schemeClr val="accent4">
                    <a:lumMod val="75000"/>
                  </a:schemeClr>
                </a:solidFill>
              </a:rPr>
              <a:t>long-term renovation strategies for building stocks in the National Energy and Climate Plans and the roadmap towards nZEBs.</a:t>
            </a:r>
            <a:endParaRPr lang="en-GB"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41960924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15" name="Rettangolo 14">
            <a:extLst>
              <a:ext uri="{FF2B5EF4-FFF2-40B4-BE49-F238E27FC236}">
                <a16:creationId xmlns="" xmlns:a16="http://schemas.microsoft.com/office/drawing/2014/main" id="{664CE45A-8243-4628-819D-A48B0BE946F2}"/>
              </a:ext>
            </a:extLst>
          </p:cNvPr>
          <p:cNvSpPr/>
          <p:nvPr/>
        </p:nvSpPr>
        <p:spPr>
          <a:xfrm>
            <a:off x="387560" y="1253721"/>
            <a:ext cx="8502104" cy="1723549"/>
          </a:xfrm>
          <a:prstGeom prst="rect">
            <a:avLst/>
          </a:prstGeom>
        </p:spPr>
        <p:txBody>
          <a:bodyPr wrap="square">
            <a:spAutoFit/>
          </a:bodyPr>
          <a:lstStyle/>
          <a:p>
            <a:pPr algn="just">
              <a:spcBef>
                <a:spcPts val="600"/>
              </a:spcBef>
            </a:pPr>
            <a:r>
              <a:rPr lang="en-US" sz="1600" dirty="0">
                <a:solidFill>
                  <a:srgbClr val="002060"/>
                </a:solidFill>
              </a:rPr>
              <a:t>All EU Countries must adopt </a:t>
            </a:r>
            <a:r>
              <a:rPr lang="en-US" sz="1600" dirty="0" smtClean="0">
                <a:solidFill>
                  <a:srgbClr val="002060"/>
                </a:solidFill>
              </a:rPr>
              <a:t>a </a:t>
            </a:r>
            <a:r>
              <a:rPr lang="en-US" sz="1600" dirty="0">
                <a:solidFill>
                  <a:srgbClr val="002060"/>
                </a:solidFill>
              </a:rPr>
              <a:t>long-term renovation strategy to support the</a:t>
            </a:r>
            <a:r>
              <a:rPr lang="en-US" sz="1600" dirty="0">
                <a:solidFill>
                  <a:srgbClr val="0070C0"/>
                </a:solidFill>
              </a:rPr>
              <a:t> </a:t>
            </a:r>
            <a:r>
              <a:rPr lang="en-US" sz="1600" b="1" dirty="0">
                <a:solidFill>
                  <a:srgbClr val="0070C0"/>
                </a:solidFill>
              </a:rPr>
              <a:t>renovation of their national building </a:t>
            </a:r>
            <a:r>
              <a:rPr lang="en-US" sz="1600" b="1" dirty="0" smtClean="0">
                <a:solidFill>
                  <a:srgbClr val="0070C0"/>
                </a:solidFill>
              </a:rPr>
              <a:t>stock</a:t>
            </a:r>
            <a:r>
              <a:rPr lang="en-US" sz="1600" b="1" dirty="0">
                <a:solidFill>
                  <a:srgbClr val="0070C0"/>
                </a:solidFill>
              </a:rPr>
              <a:t>s</a:t>
            </a:r>
            <a:r>
              <a:rPr lang="en-US" sz="1600" dirty="0" smtClean="0">
                <a:solidFill>
                  <a:srgbClr val="0070C0"/>
                </a:solidFill>
              </a:rPr>
              <a:t> </a:t>
            </a:r>
            <a:r>
              <a:rPr lang="en-US" sz="1600" dirty="0">
                <a:solidFill>
                  <a:srgbClr val="002060"/>
                </a:solidFill>
              </a:rPr>
              <a:t>so that they develop into</a:t>
            </a:r>
            <a:r>
              <a:rPr lang="en-US" sz="1600" dirty="0" smtClean="0">
                <a:solidFill>
                  <a:srgbClr val="FF0000"/>
                </a:solidFill>
              </a:rPr>
              <a:t> </a:t>
            </a:r>
            <a:r>
              <a:rPr lang="en-US" sz="1600" dirty="0" smtClean="0">
                <a:solidFill>
                  <a:srgbClr val="002060"/>
                </a:solidFill>
              </a:rPr>
              <a:t>highly </a:t>
            </a:r>
            <a:r>
              <a:rPr lang="en-US" sz="1600" dirty="0">
                <a:solidFill>
                  <a:srgbClr val="002060"/>
                </a:solidFill>
              </a:rPr>
              <a:t>energy efficient and </a:t>
            </a:r>
            <a:r>
              <a:rPr lang="en-GB" sz="1600" dirty="0">
                <a:solidFill>
                  <a:srgbClr val="002060"/>
                </a:solidFill>
              </a:rPr>
              <a:t>decarbonised</a:t>
            </a:r>
            <a:r>
              <a:rPr lang="en-US" sz="1600" dirty="0">
                <a:solidFill>
                  <a:srgbClr val="002060"/>
                </a:solidFill>
              </a:rPr>
              <a:t> building stocks by 2050. </a:t>
            </a:r>
          </a:p>
          <a:p>
            <a:pPr algn="just">
              <a:spcBef>
                <a:spcPts val="600"/>
              </a:spcBef>
            </a:pPr>
            <a:r>
              <a:rPr lang="en-US" sz="1600" dirty="0">
                <a:solidFill>
                  <a:srgbClr val="002060"/>
                </a:solidFill>
              </a:rPr>
              <a:t>Such a requirement was set out in the  EPBD – Energy Performance of Buildings Directive. </a:t>
            </a:r>
          </a:p>
          <a:p>
            <a:pPr algn="just">
              <a:spcBef>
                <a:spcPts val="600"/>
              </a:spcBef>
            </a:pPr>
            <a:r>
              <a:rPr lang="en-US" sz="1600" dirty="0">
                <a:solidFill>
                  <a:srgbClr val="002060"/>
                </a:solidFill>
              </a:rPr>
              <a:t>The national strategies will form part of each member country’s integra</a:t>
            </a:r>
            <a:r>
              <a:rPr lang="en-US" sz="1600" dirty="0" smtClean="0">
                <a:solidFill>
                  <a:srgbClr val="002060"/>
                </a:solidFill>
              </a:rPr>
              <a:t>ted </a:t>
            </a:r>
            <a:r>
              <a:rPr lang="en-US" sz="1600" b="1" dirty="0">
                <a:solidFill>
                  <a:srgbClr val="0070C0"/>
                </a:solidFill>
              </a:rPr>
              <a:t>National Energy and Climate Plans (NECPs)</a:t>
            </a:r>
            <a:r>
              <a:rPr lang="en-US" sz="1600" dirty="0">
                <a:solidFill>
                  <a:srgbClr val="002060"/>
                </a:solidFill>
              </a:rPr>
              <a:t> .</a:t>
            </a:r>
            <a:endParaRPr lang="en-US" sz="1600" b="1" dirty="0">
              <a:solidFill>
                <a:srgbClr val="0070C0"/>
              </a:solidFill>
            </a:endParaRPr>
          </a:p>
        </p:txBody>
      </p:sp>
      <p:grpSp>
        <p:nvGrpSpPr>
          <p:cNvPr id="16" name="Gruppo 15">
            <a:extLst>
              <a:ext uri="{FF2B5EF4-FFF2-40B4-BE49-F238E27FC236}">
                <a16:creationId xmlns="" xmlns:a16="http://schemas.microsoft.com/office/drawing/2014/main" id="{D0BB2303-9406-4F11-BDB1-D71C6FC00428}"/>
              </a:ext>
            </a:extLst>
          </p:cNvPr>
          <p:cNvGrpSpPr/>
          <p:nvPr/>
        </p:nvGrpSpPr>
        <p:grpSpPr>
          <a:xfrm>
            <a:off x="1271578" y="3388297"/>
            <a:ext cx="6733536" cy="2713450"/>
            <a:chOff x="1271578" y="3388297"/>
            <a:chExt cx="6733536" cy="2713450"/>
          </a:xfrm>
        </p:grpSpPr>
        <p:pic>
          <p:nvPicPr>
            <p:cNvPr id="17" name="Picture 13" descr="bpie.eu/uploads/lib/document/attachment/132/BPIE_factsheet_nZEB_definitions_across_Europe.pdf - Google Chrome">
              <a:extLst>
                <a:ext uri="{FF2B5EF4-FFF2-40B4-BE49-F238E27FC236}">
                  <a16:creationId xmlns="" xmlns:a16="http://schemas.microsoft.com/office/drawing/2014/main" id="{5F44EF06-6EC3-4F25-BE16-028D6281C6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1578" y="3388297"/>
              <a:ext cx="6733536" cy="2369722"/>
            </a:xfrm>
            <a:prstGeom prst="rect">
              <a:avLst/>
            </a:prstGeom>
            <a:ln>
              <a:solidFill>
                <a:srgbClr val="235E79"/>
              </a:solidFill>
            </a:ln>
          </p:spPr>
        </p:pic>
        <p:sp>
          <p:nvSpPr>
            <p:cNvPr id="18" name="Rectangle 30">
              <a:extLst>
                <a:ext uri="{FF2B5EF4-FFF2-40B4-BE49-F238E27FC236}">
                  <a16:creationId xmlns="" xmlns:a16="http://schemas.microsoft.com/office/drawing/2014/main" id="{90254803-DFBE-43AC-815E-93E9D23FEFF1}"/>
                </a:ext>
              </a:extLst>
            </p:cNvPr>
            <p:cNvSpPr/>
            <p:nvPr/>
          </p:nvSpPr>
          <p:spPr>
            <a:xfrm>
              <a:off x="1271578" y="5763193"/>
              <a:ext cx="6732000" cy="338554"/>
            </a:xfrm>
            <a:prstGeom prst="rect">
              <a:avLst/>
            </a:prstGeom>
            <a:solidFill>
              <a:srgbClr val="FAA61A"/>
            </a:solidFill>
            <a:ln w="12700">
              <a:solidFill>
                <a:schemeClr val="bg1">
                  <a:lumMod val="50000"/>
                </a:schemeClr>
              </a:solidFill>
            </a:ln>
          </p:spPr>
          <p:txBody>
            <a:bodyPr wrap="square">
              <a:spAutoFit/>
            </a:body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en-GB" sz="1600" i="0" u="none" strike="noStrike" kern="0" cap="none" spc="0" normalizeH="0" baseline="0" noProof="0" dirty="0">
                  <a:ln>
                    <a:noFill/>
                  </a:ln>
                  <a:solidFill>
                    <a:srgbClr val="4BACC6">
                      <a:lumMod val="50000"/>
                    </a:srgbClr>
                  </a:solidFill>
                  <a:effectLst/>
                  <a:uLnTx/>
                  <a:uFillTx/>
                  <a:ea typeface="Arial" charset="0"/>
                  <a:cs typeface="Arial" charset="0"/>
                </a:rPr>
                <a:t>One EU requirement</a:t>
              </a:r>
              <a:r>
                <a:rPr kumimoji="0" lang="en-GB" sz="1600" i="0" u="none" strike="noStrike" kern="0" cap="none" spc="0" normalizeH="0" noProof="0" dirty="0">
                  <a:ln>
                    <a:noFill/>
                  </a:ln>
                  <a:solidFill>
                    <a:srgbClr val="4BACC6">
                      <a:lumMod val="50000"/>
                    </a:srgbClr>
                  </a:solidFill>
                  <a:effectLst/>
                  <a:uLnTx/>
                  <a:uFillTx/>
                  <a:ea typeface="Arial" charset="0"/>
                  <a:cs typeface="Arial" charset="0"/>
                </a:rPr>
                <a:t> </a:t>
              </a:r>
              <a:r>
                <a:rPr kumimoji="0" lang="en-GB" sz="1600" i="0" u="none" strike="noStrike" kern="0" cap="none" spc="0" normalizeH="0" noProof="0" dirty="0">
                  <a:ln>
                    <a:noFill/>
                  </a:ln>
                  <a:solidFill>
                    <a:srgbClr val="4BACC6">
                      <a:lumMod val="50000"/>
                    </a:srgbClr>
                  </a:solidFill>
                  <a:effectLst/>
                  <a:uLnTx/>
                  <a:uFillTx/>
                  <a:ea typeface="Arial" charset="0"/>
                  <a:cs typeface="Arial" charset="0"/>
                  <a:sym typeface="Wingdings" panose="05000000000000000000" pitchFamily="2" charset="2"/>
                </a:rPr>
                <a:t></a:t>
              </a:r>
              <a:r>
                <a:rPr kumimoji="0" lang="en-GB" sz="1600" i="0" u="none" strike="noStrike" kern="0" cap="none" spc="0" normalizeH="0" baseline="0" noProof="0" dirty="0">
                  <a:ln>
                    <a:noFill/>
                  </a:ln>
                  <a:solidFill>
                    <a:srgbClr val="4BACC6">
                      <a:lumMod val="50000"/>
                    </a:srgbClr>
                  </a:solidFill>
                  <a:effectLst/>
                  <a:uLnTx/>
                  <a:uFillTx/>
                  <a:ea typeface="Arial" charset="0"/>
                  <a:cs typeface="Arial" charset="0"/>
                </a:rPr>
                <a:t> 28 national implementation rules</a:t>
              </a:r>
            </a:p>
          </p:txBody>
        </p:sp>
      </p:grpSp>
    </p:spTree>
    <p:extLst>
      <p:ext uri="{BB962C8B-B14F-4D97-AF65-F5344CB8AC3E}">
        <p14:creationId xmlns:p14="http://schemas.microsoft.com/office/powerpoint/2010/main" val="39874938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it-IT" sz="2000" dirty="0" smtClean="0"/>
          </a:p>
          <a:p>
            <a:pPr fontAlgn="base"/>
            <a:endParaRPr lang="en-US" sz="2000" dirty="0"/>
          </a:p>
        </p:txBody>
      </p:sp>
      <p:sp>
        <p:nvSpPr>
          <p:cNvPr id="8" name="Rettangolo 7">
            <a:extLst>
              <a:ext uri="{FF2B5EF4-FFF2-40B4-BE49-F238E27FC236}">
                <a16:creationId xmlns="" xmlns:a16="http://schemas.microsoft.com/office/drawing/2014/main" id="{B25B0D9F-EB99-49FA-9093-BD9A520A75D3}"/>
              </a:ext>
            </a:extLst>
          </p:cNvPr>
          <p:cNvSpPr/>
          <p:nvPr/>
        </p:nvSpPr>
        <p:spPr>
          <a:xfrm>
            <a:off x="199183" y="1085681"/>
            <a:ext cx="8732870" cy="3031599"/>
          </a:xfrm>
          <a:prstGeom prst="rect">
            <a:avLst/>
          </a:prstGeom>
        </p:spPr>
        <p:txBody>
          <a:bodyPr wrap="square">
            <a:spAutoFit/>
          </a:bodyPr>
          <a:lstStyle/>
          <a:p>
            <a:pPr algn="just">
              <a:spcBef>
                <a:spcPts val="600"/>
              </a:spcBef>
            </a:pPr>
            <a:r>
              <a:rPr lang="en-US" sz="1600" dirty="0" smtClean="0">
                <a:solidFill>
                  <a:srgbClr val="002060"/>
                </a:solidFill>
              </a:rPr>
              <a:t>The </a:t>
            </a:r>
            <a:r>
              <a:rPr lang="en-US" sz="1600" dirty="0">
                <a:solidFill>
                  <a:srgbClr val="002060"/>
                </a:solidFill>
              </a:rPr>
              <a:t>EPBD requires all new buildings to be nearly zero-energy buildings from the end of 2020, while all new public buildings from </a:t>
            </a:r>
            <a:r>
              <a:rPr lang="en-US" sz="1600" dirty="0" smtClean="0">
                <a:solidFill>
                  <a:srgbClr val="002060"/>
                </a:solidFill>
              </a:rPr>
              <a:t>2018. </a:t>
            </a:r>
            <a:endParaRPr lang="en-US" sz="1600" dirty="0">
              <a:solidFill>
                <a:srgbClr val="002060"/>
              </a:solidFill>
            </a:endParaRPr>
          </a:p>
          <a:p>
            <a:pPr algn="just">
              <a:spcBef>
                <a:spcPts val="600"/>
              </a:spcBef>
            </a:pPr>
            <a:r>
              <a:rPr lang="en-US" sz="1600" b="1" dirty="0" err="1" smtClean="0">
                <a:solidFill>
                  <a:srgbClr val="0070C0"/>
                </a:solidFill>
              </a:rPr>
              <a:t>nZEB</a:t>
            </a:r>
            <a:r>
              <a:rPr lang="en-US" sz="1600" dirty="0" smtClean="0">
                <a:solidFill>
                  <a:srgbClr val="002060"/>
                </a:solidFill>
              </a:rPr>
              <a:t> </a:t>
            </a:r>
            <a:r>
              <a:rPr lang="en-US" sz="1600" dirty="0">
                <a:solidFill>
                  <a:srgbClr val="002060"/>
                </a:solidFill>
              </a:rPr>
              <a:t>have a very high level of energy performance (in accordance with Annex I of the EPBD). The low amount of energy that these buildings require comes mostly from </a:t>
            </a:r>
            <a:r>
              <a:rPr lang="en-US" sz="1600" b="1" dirty="0">
                <a:solidFill>
                  <a:srgbClr val="0070C0"/>
                </a:solidFill>
              </a:rPr>
              <a:t>renewable sources</a:t>
            </a:r>
            <a:r>
              <a:rPr lang="en-US" sz="1600" dirty="0" smtClean="0">
                <a:solidFill>
                  <a:srgbClr val="002060"/>
                </a:solidFill>
              </a:rPr>
              <a:t>.</a:t>
            </a:r>
          </a:p>
          <a:p>
            <a:pPr algn="just">
              <a:spcBef>
                <a:spcPts val="600"/>
              </a:spcBef>
            </a:pPr>
            <a:r>
              <a:rPr lang="en-US" sz="1600" dirty="0">
                <a:solidFill>
                  <a:srgbClr val="002060"/>
                </a:solidFill>
              </a:rPr>
              <a:t>The </a:t>
            </a:r>
            <a:r>
              <a:rPr lang="en-US" sz="1600" dirty="0" smtClean="0">
                <a:solidFill>
                  <a:srgbClr val="002060"/>
                </a:solidFill>
              </a:rPr>
              <a:t>EU </a:t>
            </a:r>
            <a:r>
              <a:rPr lang="en-US" sz="1600" dirty="0">
                <a:solidFill>
                  <a:srgbClr val="002060"/>
                </a:solidFill>
              </a:rPr>
              <a:t>countries had to draw up and submit </a:t>
            </a:r>
            <a:r>
              <a:rPr lang="en-US" sz="1600" b="1" dirty="0">
                <a:solidFill>
                  <a:srgbClr val="0070C0"/>
                </a:solidFill>
              </a:rPr>
              <a:t>nZEB national plans</a:t>
            </a:r>
            <a:r>
              <a:rPr lang="en-US" sz="1600" dirty="0">
                <a:solidFill>
                  <a:srgbClr val="002060"/>
                </a:solidFill>
              </a:rPr>
              <a:t>, describing how they intended to increase the number of nZEBs in their respective Country to comply with the EPBD. The Commission closely monitors the </a:t>
            </a:r>
            <a:r>
              <a:rPr lang="en-US" sz="1600" b="1" dirty="0">
                <a:solidFill>
                  <a:srgbClr val="0070C0"/>
                </a:solidFill>
              </a:rPr>
              <a:t>progress</a:t>
            </a:r>
            <a:r>
              <a:rPr lang="en-US" sz="1600" dirty="0">
                <a:solidFill>
                  <a:srgbClr val="0070C0"/>
                </a:solidFill>
              </a:rPr>
              <a:t> </a:t>
            </a:r>
            <a:r>
              <a:rPr lang="en-US" sz="1600" dirty="0" smtClean="0">
                <a:solidFill>
                  <a:srgbClr val="002060"/>
                </a:solidFill>
              </a:rPr>
              <a:t>made </a:t>
            </a:r>
            <a:r>
              <a:rPr lang="en-US" sz="1600" dirty="0">
                <a:solidFill>
                  <a:srgbClr val="002060"/>
                </a:solidFill>
              </a:rPr>
              <a:t>by Member States to increase the number of nZEB, including through progress reports and studies. </a:t>
            </a:r>
          </a:p>
          <a:p>
            <a:pPr algn="just">
              <a:spcBef>
                <a:spcPts val="600"/>
              </a:spcBef>
            </a:pPr>
            <a:r>
              <a:rPr lang="en-US" sz="1600" dirty="0">
                <a:solidFill>
                  <a:srgbClr val="002060"/>
                </a:solidFill>
              </a:rPr>
              <a:t>In 2016, the Commission developed the </a:t>
            </a:r>
            <a:r>
              <a:rPr lang="en-US" sz="1600" b="1" dirty="0">
                <a:solidFill>
                  <a:srgbClr val="0070C0"/>
                </a:solidFill>
              </a:rPr>
              <a:t>guidelines for the promotion of nZEBs</a:t>
            </a:r>
            <a:r>
              <a:rPr lang="en-US" sz="1600" dirty="0">
                <a:solidFill>
                  <a:srgbClr val="0070C0"/>
                </a:solidFill>
              </a:rPr>
              <a:t> </a:t>
            </a:r>
            <a:r>
              <a:rPr lang="en-US" sz="1600" dirty="0">
                <a:solidFill>
                  <a:srgbClr val="002060"/>
                </a:solidFill>
              </a:rPr>
              <a:t>in order to ensure that by 2020, all new buildings were </a:t>
            </a:r>
            <a:r>
              <a:rPr lang="en-US" sz="1600" dirty="0" smtClean="0">
                <a:solidFill>
                  <a:srgbClr val="002060"/>
                </a:solidFill>
              </a:rPr>
              <a:t>built </a:t>
            </a:r>
            <a:r>
              <a:rPr lang="en-US" sz="1600" dirty="0">
                <a:solidFill>
                  <a:srgbClr val="002060"/>
                </a:solidFill>
              </a:rPr>
              <a:t>as nZEBs. </a:t>
            </a:r>
          </a:p>
        </p:txBody>
      </p:sp>
      <p:pic>
        <p:nvPicPr>
          <p:cNvPr id="9" name="Immagine 8">
            <a:extLst>
              <a:ext uri="{FF2B5EF4-FFF2-40B4-BE49-F238E27FC236}">
                <a16:creationId xmlns="" xmlns:a16="http://schemas.microsoft.com/office/drawing/2014/main" id="{9886E28C-173F-4B70-8725-EBC1BD9F0CC4}"/>
              </a:ext>
            </a:extLst>
          </p:cNvPr>
          <p:cNvPicPr>
            <a:picLocks noChangeAspect="1"/>
          </p:cNvPicPr>
          <p:nvPr/>
        </p:nvPicPr>
        <p:blipFill rotWithShape="1">
          <a:blip r:embed="rId3"/>
          <a:srcRect t="11958" b="4857"/>
          <a:stretch/>
        </p:blipFill>
        <p:spPr>
          <a:xfrm>
            <a:off x="218487" y="4453395"/>
            <a:ext cx="5831318" cy="1800787"/>
          </a:xfrm>
          <a:prstGeom prst="rect">
            <a:avLst/>
          </a:prstGeom>
        </p:spPr>
      </p:pic>
      <p:sp>
        <p:nvSpPr>
          <p:cNvPr id="10" name="Rettangolo 9">
            <a:extLst>
              <a:ext uri="{FF2B5EF4-FFF2-40B4-BE49-F238E27FC236}">
                <a16:creationId xmlns="" xmlns:a16="http://schemas.microsoft.com/office/drawing/2014/main" id="{1D45B11D-5210-4BE7-9FE8-3E1BD13C16F5}"/>
              </a:ext>
            </a:extLst>
          </p:cNvPr>
          <p:cNvSpPr/>
          <p:nvPr/>
        </p:nvSpPr>
        <p:spPr>
          <a:xfrm>
            <a:off x="6186035" y="4529431"/>
            <a:ext cx="2459195" cy="738664"/>
          </a:xfrm>
          <a:prstGeom prst="rect">
            <a:avLst/>
          </a:prstGeom>
        </p:spPr>
        <p:txBody>
          <a:bodyPr wrap="square">
            <a:spAutoFit/>
          </a:bodyPr>
          <a:lstStyle/>
          <a:p>
            <a:pPr algn="ctr"/>
            <a:r>
              <a:rPr lang="en-US" sz="1400" b="1" dirty="0">
                <a:solidFill>
                  <a:srgbClr val="0070C0"/>
                </a:solidFill>
              </a:rPr>
              <a:t>Roadmap for nZEBs implementation according to the EPBD recast</a:t>
            </a:r>
            <a:endParaRPr lang="it-IT" sz="1400" b="1" dirty="0">
              <a:solidFill>
                <a:srgbClr val="0070C0"/>
              </a:solidFill>
            </a:endParaRPr>
          </a:p>
        </p:txBody>
      </p:sp>
    </p:spTree>
    <p:extLst>
      <p:ext uri="{BB962C8B-B14F-4D97-AF65-F5344CB8AC3E}">
        <p14:creationId xmlns:p14="http://schemas.microsoft.com/office/powerpoint/2010/main" val="20327690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5</a:t>
            </a:r>
          </a:p>
          <a:p>
            <a:r>
              <a:rPr lang="en-US" sz="1600" dirty="0"/>
              <a:t>“Clean Energy for all Europeans” Package </a:t>
            </a:r>
          </a:p>
          <a:p>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1.1.5 </a:t>
            </a:r>
            <a:r>
              <a:rPr lang="en-GB" sz="1600" dirty="0">
                <a:solidFill>
                  <a:schemeClr val="accent4">
                    <a:lumMod val="75000"/>
                  </a:schemeClr>
                </a:solidFill>
              </a:rPr>
              <a:t>Objective </a:t>
            </a:r>
          </a:p>
          <a:p>
            <a:pPr algn="just"/>
            <a:r>
              <a:rPr lang="en-GB" sz="1600" dirty="0" smtClean="0">
                <a:solidFill>
                  <a:schemeClr val="accent4">
                    <a:lumMod val="75000"/>
                  </a:schemeClr>
                </a:solidFill>
              </a:rPr>
              <a:t>In </a:t>
            </a:r>
            <a:r>
              <a:rPr lang="en-GB" sz="1600" dirty="0">
                <a:solidFill>
                  <a:schemeClr val="accent4">
                    <a:lumMod val="75000"/>
                  </a:schemeClr>
                </a:solidFill>
              </a:rPr>
              <a:t>this unit we will deal with the  “Cl</a:t>
            </a:r>
            <a:r>
              <a:rPr lang="en-US" sz="1600" dirty="0">
                <a:solidFill>
                  <a:schemeClr val="accent4">
                    <a:lumMod val="75000"/>
                  </a:schemeClr>
                </a:solidFill>
              </a:rPr>
              <a:t>ean Energy for all Europeans” Package, which  consist of 8 legislative acts for the implementation of the European Union climate and energy policy 2021-2030; they deal with energy performance in buildings, energy efficiency, renewable energy, electricity market design and the governance structure of the Energy Union.</a:t>
            </a:r>
          </a:p>
          <a:p>
            <a:endParaRPr lang="it-IT" sz="1600" dirty="0">
              <a:solidFill>
                <a:schemeClr val="accent4">
                  <a:lumMod val="75000"/>
                </a:schemeClr>
              </a:solidFill>
            </a:endParaRPr>
          </a:p>
          <a:p>
            <a:endParaRPr lang="en-GB" sz="1600" dirty="0"/>
          </a:p>
        </p:txBody>
      </p:sp>
    </p:spTree>
    <p:extLst>
      <p:ext uri="{BB962C8B-B14F-4D97-AF65-F5344CB8AC3E}">
        <p14:creationId xmlns:p14="http://schemas.microsoft.com/office/powerpoint/2010/main" val="30411341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 xmlns:a16="http://schemas.microsoft.com/office/drawing/2014/main" id="{48D11ED1-E295-4CFF-B94D-22FEDA6E3D46}"/>
              </a:ext>
            </a:extLst>
          </p:cNvPr>
          <p:cNvSpPr/>
          <p:nvPr/>
        </p:nvSpPr>
        <p:spPr>
          <a:xfrm>
            <a:off x="61478" y="1170524"/>
            <a:ext cx="4915237" cy="2785378"/>
          </a:xfrm>
          <a:prstGeom prst="rect">
            <a:avLst/>
          </a:prstGeom>
        </p:spPr>
        <p:txBody>
          <a:bodyPr wrap="square">
            <a:spAutoFit/>
          </a:bodyPr>
          <a:lstStyle/>
          <a:p>
            <a:pPr algn="just">
              <a:spcBef>
                <a:spcPts val="600"/>
              </a:spcBef>
            </a:pPr>
            <a:r>
              <a:rPr lang="en-US" sz="1600" dirty="0">
                <a:solidFill>
                  <a:srgbClr val="002060"/>
                </a:solidFill>
              </a:rPr>
              <a:t>The package is the EU current energy rulebook and a significant step </a:t>
            </a:r>
            <a:r>
              <a:rPr lang="en-US" sz="1600" b="1" dirty="0">
                <a:solidFill>
                  <a:srgbClr val="0070C0"/>
                </a:solidFill>
              </a:rPr>
              <a:t>towards the implementation of the energy union strategy </a:t>
            </a:r>
          </a:p>
          <a:p>
            <a:pPr algn="just">
              <a:spcBef>
                <a:spcPts val="600"/>
              </a:spcBef>
            </a:pPr>
            <a:r>
              <a:rPr lang="en-US" sz="1600" dirty="0" smtClean="0">
                <a:solidFill>
                  <a:srgbClr val="002060"/>
                </a:solidFill>
              </a:rPr>
              <a:t>Its </a:t>
            </a:r>
            <a:r>
              <a:rPr lang="en-US" sz="1600" dirty="0" smtClean="0">
                <a:solidFill>
                  <a:srgbClr val="FF0000"/>
                </a:solidFill>
              </a:rPr>
              <a:t> </a:t>
            </a:r>
            <a:r>
              <a:rPr lang="en-US" sz="1600" dirty="0">
                <a:solidFill>
                  <a:srgbClr val="002060"/>
                </a:solidFill>
              </a:rPr>
              <a:t>main goal is </a:t>
            </a:r>
            <a:r>
              <a:rPr lang="en-US" sz="1600" b="1" dirty="0">
                <a:solidFill>
                  <a:srgbClr val="0070C0"/>
                </a:solidFill>
              </a:rPr>
              <a:t>to facilitate the transition </a:t>
            </a:r>
            <a:r>
              <a:rPr lang="en-US" sz="1600" b="1" strike="sngStrike" dirty="0">
                <a:solidFill>
                  <a:srgbClr val="0070C0"/>
                </a:solidFill>
              </a:rPr>
              <a:t>away</a:t>
            </a:r>
            <a:r>
              <a:rPr lang="en-US" sz="1600" b="1" dirty="0">
                <a:solidFill>
                  <a:srgbClr val="0070C0"/>
                </a:solidFill>
              </a:rPr>
              <a:t> from fossil </a:t>
            </a:r>
            <a:r>
              <a:rPr lang="en-US" sz="1600" b="1" dirty="0" smtClean="0">
                <a:solidFill>
                  <a:srgbClr val="0070C0"/>
                </a:solidFill>
              </a:rPr>
              <a:t>fuels </a:t>
            </a:r>
            <a:r>
              <a:rPr lang="en-US" sz="1600" b="1" dirty="0">
                <a:solidFill>
                  <a:srgbClr val="0070C0"/>
                </a:solidFill>
              </a:rPr>
              <a:t>to cleaner energy sources </a:t>
            </a:r>
            <a:r>
              <a:rPr lang="en-US" sz="1600" dirty="0" smtClean="0">
                <a:solidFill>
                  <a:srgbClr val="002060"/>
                </a:solidFill>
              </a:rPr>
              <a:t>and fulfill the </a:t>
            </a:r>
            <a:r>
              <a:rPr lang="en-US" sz="1600" dirty="0">
                <a:solidFill>
                  <a:srgbClr val="002060"/>
                </a:solidFill>
              </a:rPr>
              <a:t>EU’s </a:t>
            </a:r>
            <a:r>
              <a:rPr lang="en-US" sz="1600" b="1" dirty="0">
                <a:solidFill>
                  <a:srgbClr val="0070C0"/>
                </a:solidFill>
              </a:rPr>
              <a:t>Paris Agreement </a:t>
            </a:r>
            <a:r>
              <a:rPr lang="en-US" sz="1600" dirty="0">
                <a:solidFill>
                  <a:srgbClr val="002060"/>
                </a:solidFill>
              </a:rPr>
              <a:t>commitments </a:t>
            </a:r>
            <a:r>
              <a:rPr lang="en-US" sz="1600" dirty="0" smtClean="0">
                <a:solidFill>
                  <a:srgbClr val="002060"/>
                </a:solidFill>
              </a:rPr>
              <a:t>to reducing </a:t>
            </a:r>
            <a:r>
              <a:rPr lang="en-US" sz="1600" dirty="0">
                <a:solidFill>
                  <a:srgbClr val="002060"/>
                </a:solidFill>
              </a:rPr>
              <a:t>greenhouse gas emissions. </a:t>
            </a:r>
          </a:p>
          <a:p>
            <a:pPr>
              <a:spcBef>
                <a:spcPts val="600"/>
              </a:spcBef>
            </a:pPr>
            <a:r>
              <a:rPr lang="en-US" sz="1600" dirty="0">
                <a:solidFill>
                  <a:srgbClr val="002060"/>
                </a:solidFill>
              </a:rPr>
              <a:t>It will help to </a:t>
            </a:r>
            <a:r>
              <a:rPr lang="en-US" sz="1600" b="1" dirty="0">
                <a:solidFill>
                  <a:srgbClr val="0070C0"/>
                </a:solidFill>
              </a:rPr>
              <a:t>decarbonize EU’s energy system </a:t>
            </a:r>
            <a:r>
              <a:rPr lang="en-US" sz="1600" dirty="0">
                <a:solidFill>
                  <a:srgbClr val="002060"/>
                </a:solidFill>
              </a:rPr>
              <a:t>in line with the </a:t>
            </a:r>
            <a:r>
              <a:rPr lang="en-US" sz="1600" b="1" dirty="0">
                <a:solidFill>
                  <a:srgbClr val="0070C0"/>
                </a:solidFill>
              </a:rPr>
              <a:t>European Green Deal</a:t>
            </a:r>
            <a:r>
              <a:rPr lang="en-US" sz="1600" b="1" dirty="0">
                <a:solidFill>
                  <a:srgbClr val="002060"/>
                </a:solidFill>
              </a:rPr>
              <a:t> </a:t>
            </a:r>
            <a:r>
              <a:rPr lang="en-US" sz="1600" dirty="0">
                <a:solidFill>
                  <a:srgbClr val="002060"/>
                </a:solidFill>
              </a:rPr>
              <a:t>objectives.</a:t>
            </a:r>
          </a:p>
          <a:p>
            <a:pPr>
              <a:spcBef>
                <a:spcPts val="600"/>
              </a:spcBef>
            </a:pPr>
            <a:r>
              <a:rPr lang="en-US" sz="1600" b="1" dirty="0">
                <a:solidFill>
                  <a:srgbClr val="0070C0"/>
                </a:solidFill>
              </a:rPr>
              <a:t>New targets for the EU for 2030 </a:t>
            </a:r>
            <a:r>
              <a:rPr lang="en-US" sz="1600" dirty="0" smtClean="0">
                <a:solidFill>
                  <a:srgbClr val="002060"/>
                </a:solidFill>
              </a:rPr>
              <a:t> are set</a:t>
            </a:r>
            <a:r>
              <a:rPr lang="en-US" sz="1600" dirty="0">
                <a:solidFill>
                  <a:srgbClr val="002060"/>
                </a:solidFill>
              </a:rPr>
              <a:t>.</a:t>
            </a:r>
            <a:endParaRPr lang="it-IT" sz="1600" dirty="0">
              <a:solidFill>
                <a:srgbClr val="002060"/>
              </a:solidFill>
            </a:endParaRPr>
          </a:p>
        </p:txBody>
      </p:sp>
      <p:pic>
        <p:nvPicPr>
          <p:cNvPr id="11" name="Immagine 10">
            <a:extLst>
              <a:ext uri="{FF2B5EF4-FFF2-40B4-BE49-F238E27FC236}">
                <a16:creationId xmlns="" xmlns:a16="http://schemas.microsoft.com/office/drawing/2014/main" id="{34E5D2E7-554B-4305-B452-52CB59C1509D}"/>
              </a:ext>
            </a:extLst>
          </p:cNvPr>
          <p:cNvPicPr>
            <a:picLocks noChangeAspect="1"/>
          </p:cNvPicPr>
          <p:nvPr/>
        </p:nvPicPr>
        <p:blipFill>
          <a:blip r:embed="rId3"/>
          <a:stretch>
            <a:fillRect/>
          </a:stretch>
        </p:blipFill>
        <p:spPr>
          <a:xfrm>
            <a:off x="5155103" y="1868975"/>
            <a:ext cx="3676103" cy="1749494"/>
          </a:xfrm>
          <a:prstGeom prst="rect">
            <a:avLst/>
          </a:prstGeom>
        </p:spPr>
      </p:pic>
      <p:sp>
        <p:nvSpPr>
          <p:cNvPr id="12" name="Rettangolo 11">
            <a:extLst>
              <a:ext uri="{FF2B5EF4-FFF2-40B4-BE49-F238E27FC236}">
                <a16:creationId xmlns="" xmlns:a16="http://schemas.microsoft.com/office/drawing/2014/main" id="{244C6EA5-1319-49C1-B360-AFE176252502}"/>
              </a:ext>
            </a:extLst>
          </p:cNvPr>
          <p:cNvSpPr/>
          <p:nvPr/>
        </p:nvSpPr>
        <p:spPr>
          <a:xfrm>
            <a:off x="5155103" y="1277325"/>
            <a:ext cx="3927419" cy="400110"/>
          </a:xfrm>
          <a:prstGeom prst="rect">
            <a:avLst/>
          </a:prstGeom>
        </p:spPr>
        <p:txBody>
          <a:bodyPr wrap="square">
            <a:spAutoFit/>
          </a:bodyPr>
          <a:lstStyle/>
          <a:p>
            <a:pPr algn="ctr">
              <a:spcBef>
                <a:spcPts val="600"/>
              </a:spcBef>
            </a:pPr>
            <a:r>
              <a:rPr lang="en-US" sz="2000" b="1" dirty="0">
                <a:solidFill>
                  <a:srgbClr val="00B050"/>
                </a:solidFill>
              </a:rPr>
              <a:t>ENERGY EFFICIENCY FIRST!</a:t>
            </a:r>
            <a:endParaRPr lang="en-US" sz="2000" dirty="0">
              <a:solidFill>
                <a:srgbClr val="00B050"/>
              </a:solidFill>
            </a:endParaRPr>
          </a:p>
        </p:txBody>
      </p:sp>
      <p:sp>
        <p:nvSpPr>
          <p:cNvPr id="13" name="Rettangolo 12">
            <a:extLst>
              <a:ext uri="{FF2B5EF4-FFF2-40B4-BE49-F238E27FC236}">
                <a16:creationId xmlns="" xmlns:a16="http://schemas.microsoft.com/office/drawing/2014/main" id="{77E56075-5DE8-42A6-9B06-E04B15660D47}"/>
              </a:ext>
            </a:extLst>
          </p:cNvPr>
          <p:cNvSpPr/>
          <p:nvPr/>
        </p:nvSpPr>
        <p:spPr>
          <a:xfrm>
            <a:off x="4136459" y="4147442"/>
            <a:ext cx="5369661" cy="2062103"/>
          </a:xfrm>
          <a:prstGeom prst="rect">
            <a:avLst/>
          </a:prstGeom>
        </p:spPr>
        <p:txBody>
          <a:bodyPr wrap="square">
            <a:spAutoFit/>
          </a:bodyPr>
          <a:lstStyle/>
          <a:p>
            <a:pPr marL="285750" indent="-285750">
              <a:spcBef>
                <a:spcPts val="600"/>
              </a:spcBef>
              <a:buFont typeface="Wingdings" panose="05000000000000000000" pitchFamily="2" charset="2"/>
              <a:buChar char="ü"/>
            </a:pPr>
            <a:r>
              <a:rPr lang="en-US" sz="1600" b="1" dirty="0">
                <a:solidFill>
                  <a:srgbClr val="0070C0"/>
                </a:solidFill>
              </a:rPr>
              <a:t>Energy efficiency first</a:t>
            </a:r>
          </a:p>
          <a:p>
            <a:pPr marL="266700" algn="just"/>
            <a:r>
              <a:rPr lang="en-US" sz="1400" dirty="0">
                <a:solidFill>
                  <a:srgbClr val="002060"/>
                </a:solidFill>
              </a:rPr>
              <a:t>Specific measures for the building sector</a:t>
            </a:r>
          </a:p>
          <a:p>
            <a:pPr marL="285750" indent="-285750">
              <a:spcBef>
                <a:spcPts val="600"/>
              </a:spcBef>
              <a:buFont typeface="Wingdings" panose="05000000000000000000" pitchFamily="2" charset="2"/>
              <a:buChar char="ü"/>
            </a:pPr>
            <a:r>
              <a:rPr lang="en-US" sz="1600" b="1" dirty="0">
                <a:solidFill>
                  <a:srgbClr val="0070C0"/>
                </a:solidFill>
              </a:rPr>
              <a:t>More renewables</a:t>
            </a:r>
          </a:p>
          <a:p>
            <a:pPr marL="285750" indent="-285750">
              <a:spcBef>
                <a:spcPts val="600"/>
              </a:spcBef>
              <a:buFont typeface="Wingdings" panose="05000000000000000000" pitchFamily="2" charset="2"/>
              <a:buChar char="ü"/>
            </a:pPr>
            <a:r>
              <a:rPr lang="en-US" sz="1600" b="1" dirty="0">
                <a:solidFill>
                  <a:srgbClr val="0070C0"/>
                </a:solidFill>
              </a:rPr>
              <a:t>A better governance of the Energy Union</a:t>
            </a:r>
          </a:p>
          <a:p>
            <a:pPr marL="266700" algn="just"/>
            <a:r>
              <a:rPr lang="en-US" sz="1400" dirty="0">
                <a:solidFill>
                  <a:srgbClr val="002060"/>
                </a:solidFill>
              </a:rPr>
              <a:t>NECPs through a new governance system</a:t>
            </a:r>
          </a:p>
          <a:p>
            <a:pPr marL="285750" indent="-285750">
              <a:spcBef>
                <a:spcPts val="600"/>
              </a:spcBef>
              <a:buFont typeface="Wingdings" panose="05000000000000000000" pitchFamily="2" charset="2"/>
              <a:buChar char="ü"/>
            </a:pPr>
            <a:r>
              <a:rPr lang="en-US" sz="1600" b="1" dirty="0">
                <a:solidFill>
                  <a:srgbClr val="0070C0"/>
                </a:solidFill>
              </a:rPr>
              <a:t>More rights for consumers</a:t>
            </a:r>
          </a:p>
          <a:p>
            <a:pPr marL="285750" indent="-285750">
              <a:spcBef>
                <a:spcPts val="600"/>
              </a:spcBef>
              <a:buFont typeface="Wingdings" panose="05000000000000000000" pitchFamily="2" charset="2"/>
              <a:buChar char="ü"/>
            </a:pPr>
            <a:r>
              <a:rPr lang="en-US" sz="1600" b="1" dirty="0">
                <a:solidFill>
                  <a:srgbClr val="0070C0"/>
                </a:solidFill>
              </a:rPr>
              <a:t>A smarter and more efficient electricity market</a:t>
            </a:r>
          </a:p>
        </p:txBody>
      </p:sp>
      <p:pic>
        <p:nvPicPr>
          <p:cNvPr id="14" name="Immagine 13" descr="Immagine che contiene edificio, cupola, ombrello, aeroplano&#10;&#10;Descrizione generata automaticamente">
            <a:extLst>
              <a:ext uri="{FF2B5EF4-FFF2-40B4-BE49-F238E27FC236}">
                <a16:creationId xmlns="" xmlns:a16="http://schemas.microsoft.com/office/drawing/2014/main" id="{3D076363-51B4-49E1-993E-7BBAE73B8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9" y="4322296"/>
            <a:ext cx="3699068" cy="1720234"/>
          </a:xfrm>
          <a:prstGeom prst="rect">
            <a:avLst/>
          </a:prstGeom>
        </p:spPr>
      </p:pic>
    </p:spTree>
    <p:extLst>
      <p:ext uri="{BB962C8B-B14F-4D97-AF65-F5344CB8AC3E}">
        <p14:creationId xmlns:p14="http://schemas.microsoft.com/office/powerpoint/2010/main" val="40838801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6</a:t>
            </a:r>
          </a:p>
          <a:p>
            <a:r>
              <a:rPr lang="en-US" sz="1600" dirty="0"/>
              <a:t>Six pillars for the EU future</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1.1.6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GB" sz="1600" dirty="0">
                <a:solidFill>
                  <a:schemeClr val="accent4">
                    <a:lumMod val="75000"/>
                  </a:schemeClr>
                </a:solidFill>
              </a:rPr>
              <a:t>In this unit we will deal with the six pillars of the amended Energy Performance of Buildings Directive – Directive (EU) 2018/844 – a “</a:t>
            </a:r>
            <a:r>
              <a:rPr lang="en-US" sz="1600" dirty="0">
                <a:solidFill>
                  <a:schemeClr val="accent4">
                    <a:lumMod val="75000"/>
                  </a:schemeClr>
                </a:solidFill>
              </a:rPr>
              <a:t>strengthened” directive</a:t>
            </a:r>
            <a:r>
              <a:rPr lang="en-GB" sz="1600" dirty="0">
                <a:solidFill>
                  <a:schemeClr val="accent4">
                    <a:lumMod val="75000"/>
                  </a:schemeClr>
                </a:solidFill>
              </a:rPr>
              <a:t> that</a:t>
            </a:r>
            <a:r>
              <a:rPr lang="en-US" sz="1600" dirty="0">
                <a:solidFill>
                  <a:schemeClr val="accent4">
                    <a:lumMod val="75000"/>
                  </a:schemeClr>
                </a:solidFill>
              </a:rPr>
              <a:t> help to promote the use </a:t>
            </a:r>
            <a:r>
              <a:rPr lang="en-US" sz="1600" dirty="0" smtClean="0">
                <a:solidFill>
                  <a:schemeClr val="accent4">
                    <a:lumMod val="75000"/>
                  </a:schemeClr>
                </a:solidFill>
              </a:rPr>
              <a:t>of </a:t>
            </a:r>
            <a:r>
              <a:rPr lang="en-US" sz="1600" dirty="0">
                <a:solidFill>
                  <a:schemeClr val="accent4">
                    <a:lumMod val="75000"/>
                  </a:schemeClr>
                </a:solidFill>
              </a:rPr>
              <a:t>smart technology in buildings, to streamline existing rules and accelerate building renovation.</a:t>
            </a:r>
            <a:endParaRPr lang="it-IT"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28118541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36800D9F-612C-4139-A96A-7A6EDFB089BE}"/>
              </a:ext>
            </a:extLst>
          </p:cNvPr>
          <p:cNvSpPr/>
          <p:nvPr/>
        </p:nvSpPr>
        <p:spPr>
          <a:xfrm>
            <a:off x="317500" y="1007490"/>
            <a:ext cx="8547100" cy="1138773"/>
          </a:xfrm>
          <a:prstGeom prst="rect">
            <a:avLst/>
          </a:prstGeom>
        </p:spPr>
        <p:txBody>
          <a:bodyPr wrap="square">
            <a:spAutoFit/>
          </a:bodyPr>
          <a:lstStyle/>
          <a:p>
            <a:pPr algn="ctr">
              <a:spcBef>
                <a:spcPts val="600"/>
              </a:spcBef>
            </a:pPr>
            <a:r>
              <a:rPr lang="en-US" b="1" dirty="0">
                <a:solidFill>
                  <a:srgbClr val="0070C0"/>
                </a:solidFill>
                <a:latin typeface="+mj-lt"/>
                <a:ea typeface="Open Sans" panose="020B0606030504020204" pitchFamily="34" charset="0"/>
                <a:cs typeface="Open Sans" panose="020B0606030504020204" pitchFamily="34" charset="0"/>
              </a:rPr>
              <a:t>Energy Performance of Buildings Directive - Main outcomes </a:t>
            </a:r>
          </a:p>
          <a:p>
            <a:pPr algn="just">
              <a:spcBef>
                <a:spcPts val="600"/>
              </a:spcBef>
            </a:pPr>
            <a:r>
              <a:rPr lang="en-US" sz="1600" dirty="0">
                <a:solidFill>
                  <a:srgbClr val="002060"/>
                </a:solidFill>
                <a:latin typeface="+mj-lt"/>
              </a:rPr>
              <a:t>The EPBD covers a </a:t>
            </a:r>
            <a:r>
              <a:rPr lang="en-US" sz="1600" u="sng" dirty="0">
                <a:solidFill>
                  <a:srgbClr val="002060"/>
                </a:solidFill>
                <a:latin typeface="+mj-lt"/>
              </a:rPr>
              <a:t>broad range of policies and support measures </a:t>
            </a:r>
            <a:r>
              <a:rPr lang="en-US" sz="1600" dirty="0">
                <a:solidFill>
                  <a:srgbClr val="002060"/>
                </a:solidFill>
                <a:latin typeface="+mj-lt"/>
              </a:rPr>
              <a:t>to help national EU government boost the energy performance of buildings and improve the existing building stock </a:t>
            </a:r>
          </a:p>
        </p:txBody>
      </p:sp>
      <p:sp>
        <p:nvSpPr>
          <p:cNvPr id="6" name="Rettangolo 5">
            <a:extLst>
              <a:ext uri="{FF2B5EF4-FFF2-40B4-BE49-F238E27FC236}">
                <a16:creationId xmlns="" xmlns:a16="http://schemas.microsoft.com/office/drawing/2014/main" id="{062B983C-4D96-43FB-A339-B74CC7CF1891}"/>
              </a:ext>
            </a:extLst>
          </p:cNvPr>
          <p:cNvSpPr/>
          <p:nvPr/>
        </p:nvSpPr>
        <p:spPr>
          <a:xfrm>
            <a:off x="-730" y="2096735"/>
            <a:ext cx="4557490" cy="3924151"/>
          </a:xfrm>
          <a:prstGeom prst="rect">
            <a:avLst/>
          </a:prstGeom>
          <a:solidFill>
            <a:schemeClr val="bg1"/>
          </a:solidFill>
        </p:spPr>
        <p:txBody>
          <a:bodyPr wrap="square">
            <a:spAutoFit/>
          </a:bodyPr>
          <a:lstStyle/>
          <a:p>
            <a:pPr marL="355600" indent="-268288">
              <a:spcBef>
                <a:spcPts val="600"/>
              </a:spcBef>
              <a:spcAft>
                <a:spcPts val="300"/>
              </a:spcAft>
              <a:buFont typeface="Wingdings" panose="05000000000000000000" pitchFamily="2" charset="2"/>
              <a:buChar char="§"/>
            </a:pPr>
            <a:r>
              <a:rPr lang="en-US" sz="1300" b="1" dirty="0">
                <a:solidFill>
                  <a:srgbClr val="0070C0"/>
                </a:solidFill>
                <a:latin typeface="+mj-lt"/>
              </a:rPr>
              <a:t>LONG-TERM RENOVATION STRATEGIES </a:t>
            </a:r>
            <a:r>
              <a:rPr lang="en-US" sz="1300" dirty="0">
                <a:solidFill>
                  <a:srgbClr val="002060"/>
                </a:solidFill>
                <a:latin typeface="+mj-lt"/>
              </a:rPr>
              <a:t>EU countries must establish strong LTRS aiming at decarbonising the national building stocks by 2050, with intermediary milestones for 2030, 2040 and 2050. The strategies should contribute to achieving the energy efficiency targets as set in the national energy and climate plans (NECPs)</a:t>
            </a:r>
          </a:p>
          <a:p>
            <a:pPr marL="355600" indent="-268288">
              <a:spcBef>
                <a:spcPts val="300"/>
              </a:spcBef>
              <a:spcAft>
                <a:spcPts val="300"/>
              </a:spcAft>
              <a:buFont typeface="Wingdings" panose="05000000000000000000" pitchFamily="2" charset="2"/>
              <a:buChar char="§"/>
            </a:pPr>
            <a:r>
              <a:rPr lang="en-US" sz="1300" b="1" dirty="0">
                <a:solidFill>
                  <a:srgbClr val="0070C0"/>
                </a:solidFill>
                <a:latin typeface="+mj-lt"/>
              </a:rPr>
              <a:t>COST-OPTIMAL MINIMUM ENERGY PERFORMANCE REQUIREMENTS </a:t>
            </a:r>
            <a:r>
              <a:rPr lang="en-US" sz="1300" dirty="0">
                <a:solidFill>
                  <a:srgbClr val="002060"/>
                </a:solidFill>
                <a:latin typeface="+mj-lt"/>
              </a:rPr>
              <a:t>for new buildings, existing buildings undergoing major renovation and the replacement or retrofit of building elements like HVAC, roofs and walls</a:t>
            </a:r>
          </a:p>
          <a:p>
            <a:pPr marL="355600" indent="-268288">
              <a:spcBef>
                <a:spcPts val="300"/>
              </a:spcBef>
              <a:spcAft>
                <a:spcPts val="300"/>
              </a:spcAft>
              <a:buFont typeface="Wingdings" panose="05000000000000000000" pitchFamily="2" charset="2"/>
              <a:buChar char="§"/>
            </a:pPr>
            <a:r>
              <a:rPr lang="en-US" sz="1300" b="1" dirty="0">
                <a:solidFill>
                  <a:srgbClr val="0070C0"/>
                </a:solidFill>
                <a:latin typeface="+mj-lt"/>
              </a:rPr>
              <a:t>NZEB </a:t>
            </a:r>
            <a:r>
              <a:rPr lang="en-US" sz="1300" dirty="0">
                <a:solidFill>
                  <a:srgbClr val="002060"/>
                </a:solidFill>
                <a:latin typeface="+mj-lt"/>
              </a:rPr>
              <a:t>all new buildings must be nZEB from 31 Dec. 2020. While all new public buildings needed to be </a:t>
            </a:r>
            <a:r>
              <a:rPr lang="en-US" sz="1300" dirty="0" err="1">
                <a:solidFill>
                  <a:srgbClr val="002060"/>
                </a:solidFill>
                <a:latin typeface="+mj-lt"/>
              </a:rPr>
              <a:t>nZEB</a:t>
            </a:r>
            <a:r>
              <a:rPr lang="en-US" sz="1300" dirty="0">
                <a:solidFill>
                  <a:srgbClr val="002060"/>
                </a:solidFill>
                <a:latin typeface="+mj-lt"/>
              </a:rPr>
              <a:t> since 31 Dec. </a:t>
            </a:r>
            <a:r>
              <a:rPr lang="en-US" sz="1300" dirty="0" smtClean="0">
                <a:solidFill>
                  <a:srgbClr val="002060"/>
                </a:solidFill>
                <a:latin typeface="+mj-lt"/>
              </a:rPr>
              <a:t>2018.</a:t>
            </a:r>
            <a:endParaRPr lang="en-US" sz="1300" dirty="0">
              <a:solidFill>
                <a:srgbClr val="002060"/>
              </a:solidFill>
              <a:latin typeface="+mj-lt"/>
            </a:endParaRPr>
          </a:p>
          <a:p>
            <a:pPr marL="355600" indent="-268288">
              <a:spcBef>
                <a:spcPts val="300"/>
              </a:spcBef>
              <a:spcAft>
                <a:spcPts val="300"/>
              </a:spcAft>
              <a:buFont typeface="Wingdings" panose="05000000000000000000" pitchFamily="2" charset="2"/>
              <a:buChar char="§"/>
            </a:pPr>
            <a:r>
              <a:rPr lang="en-US" sz="1300" dirty="0" smtClean="0">
                <a:solidFill>
                  <a:srgbClr val="002060"/>
                </a:solidFill>
                <a:latin typeface="+mj-lt"/>
              </a:rPr>
              <a:t>An </a:t>
            </a:r>
            <a:r>
              <a:rPr lang="en-US" sz="1300" b="1" dirty="0" smtClean="0">
                <a:solidFill>
                  <a:srgbClr val="0070C0"/>
                </a:solidFill>
                <a:latin typeface="+mj-lt"/>
              </a:rPr>
              <a:t>EPC </a:t>
            </a:r>
            <a:r>
              <a:rPr lang="en-US" sz="1300" dirty="0">
                <a:solidFill>
                  <a:srgbClr val="002060"/>
                </a:solidFill>
                <a:latin typeface="+mj-lt"/>
              </a:rPr>
              <a:t>must be issued </a:t>
            </a:r>
            <a:r>
              <a:rPr lang="en-US" sz="1300" dirty="0" smtClean="0">
                <a:solidFill>
                  <a:srgbClr val="002060"/>
                </a:solidFill>
                <a:latin typeface="+mj-lt"/>
              </a:rPr>
              <a:t>when </a:t>
            </a:r>
            <a:r>
              <a:rPr lang="en-US" sz="1300" dirty="0">
                <a:solidFill>
                  <a:srgbClr val="002060"/>
                </a:solidFill>
                <a:latin typeface="+mj-lt"/>
              </a:rPr>
              <a:t>a building is sold or rented, and inspection schemes for HVAC systems must be established</a:t>
            </a:r>
          </a:p>
        </p:txBody>
      </p:sp>
      <p:sp>
        <p:nvSpPr>
          <p:cNvPr id="7" name="Rettangolo 6">
            <a:extLst>
              <a:ext uri="{FF2B5EF4-FFF2-40B4-BE49-F238E27FC236}">
                <a16:creationId xmlns="" xmlns:a16="http://schemas.microsoft.com/office/drawing/2014/main" id="{5998D4E7-906C-42B1-8565-BF9C11284ED2}"/>
              </a:ext>
            </a:extLst>
          </p:cNvPr>
          <p:cNvSpPr/>
          <p:nvPr/>
        </p:nvSpPr>
        <p:spPr>
          <a:xfrm>
            <a:off x="4433187" y="1974815"/>
            <a:ext cx="4572000" cy="3716402"/>
          </a:xfrm>
          <a:prstGeom prst="rect">
            <a:avLst/>
          </a:prstGeom>
          <a:noFill/>
        </p:spPr>
        <p:txBody>
          <a:bodyPr wrap="square">
            <a:spAutoFit/>
          </a:bodyPr>
          <a:lstStyle/>
          <a:p>
            <a:pPr marL="355600" indent="-268288">
              <a:spcBef>
                <a:spcPts val="600"/>
              </a:spcBef>
              <a:spcAft>
                <a:spcPts val="300"/>
              </a:spcAft>
              <a:buFont typeface="Wingdings" panose="05000000000000000000" pitchFamily="2" charset="2"/>
              <a:buChar char="§"/>
            </a:pPr>
            <a:r>
              <a:rPr lang="en-US" sz="1300" b="1" dirty="0">
                <a:solidFill>
                  <a:srgbClr val="0070C0"/>
                </a:solidFill>
                <a:latin typeface="+mj-lt"/>
              </a:rPr>
              <a:t>ELECTRO-MOBILITY</a:t>
            </a:r>
            <a:r>
              <a:rPr lang="en-US" sz="1300" dirty="0">
                <a:solidFill>
                  <a:srgbClr val="002060"/>
                </a:solidFill>
                <a:latin typeface="+mj-lt"/>
              </a:rPr>
              <a:t> is supported by introducing minimum requirements for car parks over a certain size and other minimum infrastructure for smaller buildings</a:t>
            </a:r>
          </a:p>
          <a:p>
            <a:pPr marL="355600" indent="-268288">
              <a:spcBef>
                <a:spcPts val="600"/>
              </a:spcBef>
              <a:buFont typeface="Wingdings" panose="05000000000000000000" pitchFamily="2" charset="2"/>
              <a:buChar char="§"/>
            </a:pPr>
            <a:r>
              <a:rPr lang="en-US" sz="1300" b="1" dirty="0">
                <a:solidFill>
                  <a:srgbClr val="0070C0"/>
                </a:solidFill>
                <a:latin typeface="+mj-lt"/>
              </a:rPr>
              <a:t>SMART </a:t>
            </a:r>
            <a:r>
              <a:rPr lang="en-US" sz="1300" b="1" dirty="0" smtClean="0">
                <a:solidFill>
                  <a:srgbClr val="0070C0"/>
                </a:solidFill>
                <a:latin typeface="+mj-lt"/>
              </a:rPr>
              <a:t>READINESS, </a:t>
            </a:r>
            <a:r>
              <a:rPr lang="en-US" sz="1300" dirty="0">
                <a:solidFill>
                  <a:srgbClr val="002060"/>
                </a:solidFill>
                <a:latin typeface="+mj-lt"/>
              </a:rPr>
              <a:t>an optional European scheme for rating the ‘smart readiness’ of buildings is introduced</a:t>
            </a:r>
          </a:p>
          <a:p>
            <a:pPr marL="355600" indent="-268288">
              <a:spcBef>
                <a:spcPts val="600"/>
              </a:spcBef>
              <a:buFont typeface="Wingdings" panose="05000000000000000000" pitchFamily="2" charset="2"/>
              <a:buChar char="§"/>
            </a:pPr>
            <a:r>
              <a:rPr lang="en-US" sz="1300" b="1" dirty="0">
                <a:solidFill>
                  <a:srgbClr val="0070C0"/>
                </a:solidFill>
                <a:latin typeface="+mj-lt"/>
              </a:rPr>
              <a:t>SMART TECHNOLOGIES </a:t>
            </a:r>
            <a:r>
              <a:rPr lang="it-IT" altLang="it-IT" sz="1300" dirty="0">
                <a:solidFill>
                  <a:srgbClr val="002060"/>
                </a:solidFill>
                <a:latin typeface="+mj-lt"/>
              </a:rPr>
              <a:t>are by </a:t>
            </a:r>
            <a:r>
              <a:rPr lang="it-IT" altLang="it-IT" sz="1300" dirty="0" err="1">
                <a:solidFill>
                  <a:srgbClr val="002060"/>
                </a:solidFill>
                <a:latin typeface="+mj-lt"/>
              </a:rPr>
              <a:t>imposing</a:t>
            </a:r>
            <a:r>
              <a:rPr lang="it-IT" altLang="it-IT" sz="1300" dirty="0">
                <a:solidFill>
                  <a:srgbClr val="002060"/>
                </a:solidFill>
                <a:latin typeface="+mj-lt"/>
              </a:rPr>
              <a:t>  requirements  on the installation of building automation and control systems, and on the </a:t>
            </a:r>
            <a:r>
              <a:rPr lang="it-IT" altLang="it-IT" sz="1300" dirty="0" err="1">
                <a:solidFill>
                  <a:srgbClr val="002060"/>
                </a:solidFill>
                <a:latin typeface="+mj-lt"/>
              </a:rPr>
              <a:t>devices</a:t>
            </a:r>
            <a:r>
              <a:rPr lang="it-IT" altLang="it-IT" sz="1300" dirty="0">
                <a:solidFill>
                  <a:srgbClr val="002060"/>
                </a:solidFill>
                <a:latin typeface="+mj-lt"/>
              </a:rPr>
              <a:t> that regulate temperature at room level </a:t>
            </a:r>
          </a:p>
          <a:p>
            <a:pPr marL="355600" indent="-268288">
              <a:spcBef>
                <a:spcPts val="1200"/>
              </a:spcBef>
              <a:buFont typeface="Wingdings" panose="05000000000000000000" pitchFamily="2" charset="2"/>
              <a:buChar char="§"/>
            </a:pPr>
            <a:r>
              <a:rPr lang="en-US" sz="1300" b="1" dirty="0">
                <a:solidFill>
                  <a:srgbClr val="0070C0"/>
                </a:solidFill>
                <a:latin typeface="+mj-lt"/>
              </a:rPr>
              <a:t>HEALTH AND WELL-BEING OF BUILDING </a:t>
            </a:r>
            <a:r>
              <a:rPr lang="en-US" sz="1300" b="1" strike="sngStrike" dirty="0">
                <a:solidFill>
                  <a:srgbClr val="0070C0"/>
                </a:solidFill>
                <a:latin typeface="+mj-lt"/>
              </a:rPr>
              <a:t>USERS</a:t>
            </a:r>
            <a:r>
              <a:rPr lang="en-US" sz="1300" b="1" dirty="0">
                <a:solidFill>
                  <a:srgbClr val="0070C0"/>
                </a:solidFill>
                <a:latin typeface="+mj-lt"/>
              </a:rPr>
              <a:t> </a:t>
            </a:r>
            <a:r>
              <a:rPr lang="en-US" sz="1300" b="1" dirty="0" smtClean="0">
                <a:solidFill>
                  <a:srgbClr val="0070C0"/>
                </a:solidFill>
                <a:latin typeface="+mj-lt"/>
              </a:rPr>
              <a:t>DWELLERS </a:t>
            </a:r>
            <a:r>
              <a:rPr lang="en-US" sz="1300" dirty="0" smtClean="0">
                <a:solidFill>
                  <a:srgbClr val="002060"/>
                </a:solidFill>
                <a:latin typeface="+mj-lt"/>
              </a:rPr>
              <a:t>is </a:t>
            </a:r>
            <a:r>
              <a:rPr lang="en-US" sz="1300" dirty="0">
                <a:solidFill>
                  <a:srgbClr val="002060"/>
                </a:solidFill>
                <a:latin typeface="+mj-lt"/>
              </a:rPr>
              <a:t>addressed, for instance by taking into consideration the quality of air and ventilation</a:t>
            </a:r>
          </a:p>
          <a:p>
            <a:pPr marL="355600" indent="-268288">
              <a:spcBef>
                <a:spcPts val="600"/>
              </a:spcBef>
              <a:spcAft>
                <a:spcPts val="1200"/>
              </a:spcAft>
              <a:buFont typeface="Wingdings" panose="05000000000000000000" pitchFamily="2" charset="2"/>
              <a:buChar char="§"/>
            </a:pPr>
            <a:r>
              <a:rPr lang="en-US" sz="1300" b="1" dirty="0">
                <a:solidFill>
                  <a:srgbClr val="0070C0"/>
                </a:solidFill>
                <a:latin typeface="+mj-lt"/>
              </a:rPr>
              <a:t>FINANCIAL MEASURES </a:t>
            </a:r>
            <a:r>
              <a:rPr lang="it-IT" altLang="it-IT" sz="1300" dirty="0">
                <a:solidFill>
                  <a:srgbClr val="002060"/>
                </a:solidFill>
                <a:latin typeface="+mj-lt"/>
              </a:rPr>
              <a:t>EU countries must draw up lists of national financial measures to improve the energy efficiency of buildings </a:t>
            </a:r>
          </a:p>
        </p:txBody>
      </p:sp>
    </p:spTree>
    <p:extLst>
      <p:ext uri="{BB962C8B-B14F-4D97-AF65-F5344CB8AC3E}">
        <p14:creationId xmlns:p14="http://schemas.microsoft.com/office/powerpoint/2010/main" val="27232270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CAE044D7-AC91-44EF-8711-7CF4B6A4A0F4}"/>
              </a:ext>
            </a:extLst>
          </p:cNvPr>
          <p:cNvSpPr/>
          <p:nvPr/>
        </p:nvSpPr>
        <p:spPr>
          <a:xfrm>
            <a:off x="106771" y="1147193"/>
            <a:ext cx="8986589" cy="1530162"/>
          </a:xfrm>
          <a:prstGeom prst="rect">
            <a:avLst/>
          </a:prstGeom>
        </p:spPr>
        <p:txBody>
          <a:bodyPr wrap="square">
            <a:spAutoFit/>
          </a:bodyPr>
          <a:lstStyle/>
          <a:p>
            <a:pPr marR="161449" algn="just">
              <a:lnSpc>
                <a:spcPct val="115000"/>
              </a:lnSpc>
              <a:spcBef>
                <a:spcPts val="450"/>
              </a:spcBef>
            </a:pPr>
            <a:r>
              <a:rPr lang="en-US" dirty="0">
                <a:solidFill>
                  <a:srgbClr val="002060"/>
                </a:solidFill>
                <a:latin typeface="+mj-lt"/>
                <a:ea typeface="Times New Roman" panose="02020603050405020304" pitchFamily="18" charset="0"/>
              </a:rPr>
              <a:t>The </a:t>
            </a:r>
            <a:r>
              <a:rPr lang="en-US" b="1" dirty="0">
                <a:solidFill>
                  <a:srgbClr val="0070C0"/>
                </a:solidFill>
                <a:latin typeface="+mj-lt"/>
                <a:ea typeface="Times New Roman" panose="02020603050405020304" pitchFamily="18" charset="0"/>
              </a:rPr>
              <a:t>2018/844/EU update </a:t>
            </a:r>
            <a:r>
              <a:rPr lang="en-US" dirty="0">
                <a:solidFill>
                  <a:srgbClr val="002060"/>
                </a:solidFill>
                <a:latin typeface="+mj-lt"/>
                <a:ea typeface="Times New Roman" panose="02020603050405020304" pitchFamily="18" charset="0"/>
              </a:rPr>
              <a:t>provides </a:t>
            </a:r>
            <a:r>
              <a:rPr lang="en-US" dirty="0" smtClean="0">
                <a:solidFill>
                  <a:srgbClr val="002060"/>
                </a:solidFill>
                <a:latin typeface="+mj-lt"/>
                <a:ea typeface="Times New Roman" panose="02020603050405020304" pitchFamily="18" charset="0"/>
              </a:rPr>
              <a:t>6 </a:t>
            </a:r>
            <a:r>
              <a:rPr lang="en-US" dirty="0">
                <a:solidFill>
                  <a:srgbClr val="002060"/>
                </a:solidFill>
                <a:latin typeface="+mj-lt"/>
                <a:ea typeface="Times New Roman" panose="02020603050405020304" pitchFamily="18" charset="0"/>
              </a:rPr>
              <a:t>major</a:t>
            </a:r>
            <a:r>
              <a:rPr lang="en-US" dirty="0" smtClean="0">
                <a:solidFill>
                  <a:srgbClr val="FF0000"/>
                </a:solidFill>
                <a:latin typeface="+mj-lt"/>
                <a:ea typeface="Times New Roman" panose="02020603050405020304" pitchFamily="18" charset="0"/>
              </a:rPr>
              <a:t> </a:t>
            </a:r>
            <a:r>
              <a:rPr lang="en-US" dirty="0" smtClean="0">
                <a:solidFill>
                  <a:srgbClr val="002060"/>
                </a:solidFill>
                <a:latin typeface="+mj-lt"/>
                <a:ea typeface="Times New Roman" panose="02020603050405020304" pitchFamily="18" charset="0"/>
              </a:rPr>
              <a:t>pillars </a:t>
            </a:r>
            <a:r>
              <a:rPr lang="en-US" dirty="0">
                <a:solidFill>
                  <a:srgbClr val="002060"/>
                </a:solidFill>
                <a:latin typeface="+mj-lt"/>
                <a:ea typeface="Times New Roman" panose="02020603050405020304" pitchFamily="18" charset="0"/>
              </a:rPr>
              <a:t>on which to base the process of making buildings more efficient.</a:t>
            </a:r>
          </a:p>
          <a:p>
            <a:pPr marR="161449" algn="just">
              <a:lnSpc>
                <a:spcPct val="115000"/>
              </a:lnSpc>
              <a:spcBef>
                <a:spcPts val="450"/>
              </a:spcBef>
            </a:pPr>
            <a:r>
              <a:rPr lang="en-US" dirty="0">
                <a:solidFill>
                  <a:srgbClr val="002060"/>
                </a:solidFill>
                <a:latin typeface="+mj-lt"/>
                <a:ea typeface="Times New Roman" panose="02020603050405020304" pitchFamily="18" charset="0"/>
              </a:rPr>
              <a:t>These 6 pillars </a:t>
            </a:r>
            <a:r>
              <a:rPr lang="en-US" b="1" dirty="0">
                <a:solidFill>
                  <a:srgbClr val="0070C0"/>
                </a:solidFill>
                <a:latin typeface="+mj-lt"/>
                <a:ea typeface="Times New Roman" panose="02020603050405020304" pitchFamily="18" charset="0"/>
              </a:rPr>
              <a:t>will guide the EU in the coming years </a:t>
            </a:r>
            <a:r>
              <a:rPr lang="en-US" dirty="0">
                <a:solidFill>
                  <a:srgbClr val="002060"/>
                </a:solidFill>
                <a:latin typeface="+mj-lt"/>
                <a:ea typeface="Times New Roman" panose="02020603050405020304" pitchFamily="18" charset="0"/>
              </a:rPr>
              <a:t>with the aim of a greater energy efficiency in buildings both for new buildings and for refurbishment.</a:t>
            </a:r>
          </a:p>
          <a:p>
            <a:pPr marR="161449" algn="just">
              <a:lnSpc>
                <a:spcPct val="115000"/>
              </a:lnSpc>
              <a:spcBef>
                <a:spcPts val="450"/>
              </a:spcBef>
            </a:pPr>
            <a:endParaRPr lang="en-US" sz="1400" dirty="0">
              <a:solidFill>
                <a:srgbClr val="002060"/>
              </a:solidFill>
              <a:latin typeface="+mj-lt"/>
              <a:ea typeface="Times New Roman" panose="02020603050405020304" pitchFamily="18" charset="0"/>
            </a:endParaRPr>
          </a:p>
        </p:txBody>
      </p:sp>
      <p:pic>
        <p:nvPicPr>
          <p:cNvPr id="9" name="Immagine 8">
            <a:extLst>
              <a:ext uri="{FF2B5EF4-FFF2-40B4-BE49-F238E27FC236}">
                <a16:creationId xmlns="" xmlns:a16="http://schemas.microsoft.com/office/drawing/2014/main" id="{338CFA8A-BB05-4542-8E26-90B5D862D8A7}"/>
              </a:ext>
            </a:extLst>
          </p:cNvPr>
          <p:cNvPicPr>
            <a:picLocks noChangeAspect="1"/>
          </p:cNvPicPr>
          <p:nvPr/>
        </p:nvPicPr>
        <p:blipFill>
          <a:blip r:embed="rId3"/>
          <a:stretch>
            <a:fillRect/>
          </a:stretch>
        </p:blipFill>
        <p:spPr>
          <a:xfrm>
            <a:off x="122378" y="2486660"/>
            <a:ext cx="8914851" cy="3532541"/>
          </a:xfrm>
          <a:prstGeom prst="rect">
            <a:avLst/>
          </a:prstGeom>
        </p:spPr>
      </p:pic>
    </p:spTree>
    <p:extLst>
      <p:ext uri="{BB962C8B-B14F-4D97-AF65-F5344CB8AC3E}">
        <p14:creationId xmlns:p14="http://schemas.microsoft.com/office/powerpoint/2010/main" val="25744859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7</a:t>
            </a:r>
          </a:p>
          <a:p>
            <a:r>
              <a:rPr lang="it-IT" sz="1600" dirty="0"/>
              <a:t>Conclusion</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1.1.7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US" sz="1600" dirty="0">
                <a:solidFill>
                  <a:schemeClr val="accent4">
                    <a:lumMod val="75000"/>
                  </a:schemeClr>
                </a:solidFill>
              </a:rPr>
              <a:t>This unit </a:t>
            </a:r>
            <a:r>
              <a:rPr lang="en-GB" sz="1600" dirty="0">
                <a:solidFill>
                  <a:schemeClr val="accent4">
                    <a:lumMod val="75000"/>
                  </a:schemeClr>
                </a:solidFill>
              </a:rPr>
              <a:t>summarises</a:t>
            </a:r>
            <a:r>
              <a:rPr lang="en-US" sz="1600" dirty="0">
                <a:solidFill>
                  <a:schemeClr val="accent4">
                    <a:lumMod val="75000"/>
                  </a:schemeClr>
                </a:solidFill>
              </a:rPr>
              <a:t> the significant economic, health and safety impacts of energy efficiency measures in buildings, confirms the technical and economic feasibility of nZEB renovation projects but suggests the need to enhance knowledge and skills on NZEB among building professionals.</a:t>
            </a:r>
          </a:p>
          <a:p>
            <a:endParaRPr lang="it-IT" sz="1600" dirty="0"/>
          </a:p>
          <a:p>
            <a:endParaRPr lang="en-GB" sz="1600" dirty="0"/>
          </a:p>
        </p:txBody>
      </p:sp>
    </p:spTree>
    <p:extLst>
      <p:ext uri="{BB962C8B-B14F-4D97-AF65-F5344CB8AC3E}">
        <p14:creationId xmlns:p14="http://schemas.microsoft.com/office/powerpoint/2010/main" val="34677230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1E4A7F03-F516-48B8-A8D4-F14130F0D066}"/>
              </a:ext>
            </a:extLst>
          </p:cNvPr>
          <p:cNvSpPr/>
          <p:nvPr/>
        </p:nvSpPr>
        <p:spPr>
          <a:xfrm>
            <a:off x="48410" y="1145805"/>
            <a:ext cx="8968422" cy="4466607"/>
          </a:xfrm>
          <a:prstGeom prst="rect">
            <a:avLst/>
          </a:prstGeom>
        </p:spPr>
        <p:txBody>
          <a:bodyPr wrap="square">
            <a:spAutoFit/>
          </a:bodyPr>
          <a:lstStyle/>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The new energy policy framework that has been created with the “Clean Energy for all Europeans” Package provides several </a:t>
            </a:r>
            <a:r>
              <a:rPr lang="en-US" b="1" dirty="0">
                <a:solidFill>
                  <a:srgbClr val="0070C0"/>
                </a:solidFill>
                <a:latin typeface="+mj-lt"/>
                <a:ea typeface="Times New Roman" panose="02020603050405020304" pitchFamily="18" charset="0"/>
              </a:rPr>
              <a:t>opportunities to properly address the issues</a:t>
            </a:r>
            <a:r>
              <a:rPr lang="en-US" dirty="0">
                <a:solidFill>
                  <a:srgbClr val="002060"/>
                </a:solidFill>
                <a:latin typeface="+mj-lt"/>
                <a:ea typeface="Times New Roman" panose="02020603050405020304" pitchFamily="18" charset="0"/>
              </a:rPr>
              <a:t>. </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Building refurbishment has the biggest available energy saving potential in Europe.</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Increasing the energy performance of buildings can have a positive impact, not only in economic terms, but also as </a:t>
            </a:r>
            <a:r>
              <a:rPr lang="en-US" b="1" dirty="0">
                <a:solidFill>
                  <a:srgbClr val="0070C0"/>
                </a:solidFill>
                <a:latin typeface="+mj-lt"/>
                <a:ea typeface="Times New Roman" panose="02020603050405020304" pitchFamily="18" charset="0"/>
              </a:rPr>
              <a:t>regards public health and safety by improving indoor climate</a:t>
            </a:r>
            <a:r>
              <a:rPr lang="en-US" dirty="0">
                <a:solidFill>
                  <a:srgbClr val="002060"/>
                </a:solidFill>
                <a:latin typeface="+mj-lt"/>
                <a:ea typeface="Times New Roman" panose="02020603050405020304" pitchFamily="18" charset="0"/>
              </a:rPr>
              <a:t>.</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Addressing energy efficiency in buildings can bring </a:t>
            </a:r>
            <a:r>
              <a:rPr lang="en-US" dirty="0" smtClean="0">
                <a:solidFill>
                  <a:srgbClr val="002060"/>
                </a:solidFill>
                <a:latin typeface="+mj-lt"/>
                <a:ea typeface="Times New Roman" panose="02020603050405020304" pitchFamily="18" charset="0"/>
              </a:rPr>
              <a:t>many </a:t>
            </a:r>
            <a:r>
              <a:rPr lang="en-US" dirty="0">
                <a:solidFill>
                  <a:srgbClr val="002060"/>
                </a:solidFill>
                <a:latin typeface="+mj-lt"/>
                <a:ea typeface="Times New Roman" panose="02020603050405020304" pitchFamily="18" charset="0"/>
              </a:rPr>
              <a:t>co-benefits such as </a:t>
            </a:r>
            <a:r>
              <a:rPr lang="en-US" b="1" dirty="0">
                <a:solidFill>
                  <a:srgbClr val="0070C0"/>
                </a:solidFill>
                <a:latin typeface="+mj-lt"/>
                <a:ea typeface="Times New Roman" panose="02020603050405020304" pitchFamily="18" charset="0"/>
              </a:rPr>
              <a:t>tackling fuel poverty</a:t>
            </a:r>
            <a:r>
              <a:rPr lang="en-US" dirty="0">
                <a:solidFill>
                  <a:srgbClr val="002060"/>
                </a:solidFill>
                <a:latin typeface="+mj-lt"/>
                <a:ea typeface="Times New Roman" panose="02020603050405020304" pitchFamily="18" charset="0"/>
              </a:rPr>
              <a:t>.</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To achieve enhanced energy performance of buildings we need </a:t>
            </a:r>
            <a:r>
              <a:rPr lang="en-US" b="1" dirty="0">
                <a:solidFill>
                  <a:srgbClr val="0070C0"/>
                </a:solidFill>
                <a:latin typeface="+mj-lt"/>
                <a:ea typeface="Times New Roman" panose="02020603050405020304" pitchFamily="18" charset="0"/>
              </a:rPr>
              <a:t>bet</a:t>
            </a:r>
            <a:r>
              <a:rPr lang="en-US" b="1" dirty="0" smtClean="0">
                <a:solidFill>
                  <a:srgbClr val="0070C0"/>
                </a:solidFill>
                <a:latin typeface="+mj-lt"/>
                <a:ea typeface="Times New Roman" panose="02020603050405020304" pitchFamily="18" charset="0"/>
              </a:rPr>
              <a:t>ter technical </a:t>
            </a:r>
            <a:r>
              <a:rPr lang="en-US" b="1" dirty="0">
                <a:solidFill>
                  <a:srgbClr val="0070C0"/>
                </a:solidFill>
                <a:latin typeface="+mj-lt"/>
                <a:ea typeface="Times New Roman" panose="02020603050405020304" pitchFamily="18" charset="0"/>
              </a:rPr>
              <a:t>skills</a:t>
            </a:r>
            <a:r>
              <a:rPr lang="en-US" dirty="0">
                <a:solidFill>
                  <a:srgbClr val="0070C0"/>
                </a:solidFill>
                <a:latin typeface="+mj-lt"/>
                <a:ea typeface="Times New Roman" panose="02020603050405020304" pitchFamily="18" charset="0"/>
              </a:rPr>
              <a:t>. </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Training and qualification schemes should ensure that worker qualifications keep pace with the technical complexity of buildings and building components.</a:t>
            </a:r>
          </a:p>
          <a:p>
            <a:pPr marL="371475" marR="161449" indent="-285750" algn="just">
              <a:lnSpc>
                <a:spcPct val="115000"/>
              </a:lnSpc>
              <a:spcBef>
                <a:spcPts val="1200"/>
              </a:spcBef>
              <a:buFont typeface="Wingdings" panose="05000000000000000000" pitchFamily="2" charset="2"/>
              <a:buChar char="ü"/>
            </a:pPr>
            <a:r>
              <a:rPr lang="en-US" dirty="0">
                <a:solidFill>
                  <a:srgbClr val="002060"/>
                </a:solidFill>
                <a:latin typeface="+mj-lt"/>
                <a:ea typeface="Times New Roman" panose="02020603050405020304" pitchFamily="18" charset="0"/>
              </a:rPr>
              <a:t>Several projects with well-designed nZEB have demonstrated that ambition levels like</a:t>
            </a:r>
            <a:r>
              <a:rPr lang="en-US" dirty="0">
                <a:solidFill>
                  <a:srgbClr val="0070C0"/>
                </a:solidFill>
                <a:latin typeface="+mj-lt"/>
                <a:ea typeface="Times New Roman" panose="02020603050405020304" pitchFamily="18" charset="0"/>
              </a:rPr>
              <a:t> </a:t>
            </a:r>
            <a:r>
              <a:rPr lang="en-US" b="1" dirty="0">
                <a:solidFill>
                  <a:srgbClr val="0070C0"/>
                </a:solidFill>
                <a:latin typeface="+mj-lt"/>
                <a:ea typeface="Times New Roman" panose="02020603050405020304" pitchFamily="18" charset="0"/>
              </a:rPr>
              <a:t>the benchmarks set out in the Commission’s recommendation are achievable at reasonable cost</a:t>
            </a:r>
            <a:r>
              <a:rPr lang="en-US" dirty="0">
                <a:solidFill>
                  <a:srgbClr val="002060"/>
                </a:solidFill>
                <a:latin typeface="+mj-lt"/>
                <a:ea typeface="Times New Roman" panose="02020603050405020304" pitchFamily="18" charset="0"/>
              </a:rPr>
              <a:t>, typically being only slightly above the cost-optimal point if well-designed. </a:t>
            </a:r>
          </a:p>
        </p:txBody>
      </p:sp>
    </p:spTree>
    <p:extLst>
      <p:ext uri="{BB962C8B-B14F-4D97-AF65-F5344CB8AC3E}">
        <p14:creationId xmlns:p14="http://schemas.microsoft.com/office/powerpoint/2010/main" val="284621012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2138" y="1228292"/>
            <a:ext cx="8366208" cy="2939866"/>
          </a:xfrm>
          <a:prstGeom prst="rect">
            <a:avLst/>
          </a:prstGeom>
          <a:noFill/>
        </p:spPr>
        <p:txBody>
          <a:bodyPr wrap="square" lIns="76794" tIns="38397" rIns="76794" bIns="38397" rtlCol="0">
            <a:spAutoFit/>
          </a:bodyPr>
          <a:lstStyle/>
          <a:p>
            <a:pPr algn="just"/>
            <a:r>
              <a:rPr lang="en-GB" sz="1600" dirty="0">
                <a:solidFill>
                  <a:schemeClr val="accent1"/>
                </a:solidFill>
                <a:latin typeface="Trebuchet MS" pitchFamily="34" charset="0"/>
              </a:rPr>
              <a:t>This block is part of a training package developed t</a:t>
            </a:r>
            <a:r>
              <a:rPr lang="en-US" sz="1600" dirty="0">
                <a:solidFill>
                  <a:schemeClr val="accent1"/>
                </a:solidFill>
                <a:latin typeface="Trebuchet MS" pitchFamily="34" charset="0"/>
              </a:rPr>
              <a:t>o provide local authorities with free tuition that may inspire and help them in adopting new technical and financial solutions to implement ‘nearly Zero Energy Building’ (nZEB) renovation activities in schools. </a:t>
            </a:r>
            <a:endParaRPr lang="it-IT" sz="1600" dirty="0">
              <a:solidFill>
                <a:schemeClr val="accent1"/>
              </a:solidFill>
              <a:latin typeface="Trebuchet MS" pitchFamily="34" charset="0"/>
            </a:endParaRPr>
          </a:p>
          <a:p>
            <a:endParaRPr lang="en-GB" sz="1600" dirty="0">
              <a:solidFill>
                <a:schemeClr val="accent1"/>
              </a:solidFill>
              <a:latin typeface="Trebuchet MS" pitchFamily="34" charset="0"/>
              <a:cs typeface="Raleway"/>
            </a:endParaRPr>
          </a:p>
          <a:p>
            <a:r>
              <a:rPr lang="en-GB" sz="1600" b="1" dirty="0">
                <a:solidFill>
                  <a:schemeClr val="accent1"/>
                </a:solidFill>
                <a:latin typeface="Trebuchet MS" pitchFamily="34" charset="0"/>
                <a:cs typeface="Raleway"/>
              </a:rPr>
              <a:t>Specify block content: </a:t>
            </a:r>
          </a:p>
          <a:p>
            <a:pPr algn="just">
              <a:spcBef>
                <a:spcPts val="600"/>
              </a:spcBef>
            </a:pPr>
            <a:r>
              <a:rPr lang="en-US" sz="1600" dirty="0">
                <a:solidFill>
                  <a:schemeClr val="accent1"/>
                </a:solidFill>
                <a:latin typeface="Trebuchet MS" pitchFamily="34" charset="0"/>
                <a:cs typeface="Raleway"/>
              </a:rPr>
              <a:t>The block is meant to present a concise and comprehensive overview of the European strategies for energy efficiency, and the current European policy framework for energy efficiency with a focus on the energy efficiency of buildings.</a:t>
            </a:r>
          </a:p>
          <a:p>
            <a:endParaRPr lang="en-GB" sz="1600" dirty="0">
              <a:solidFill>
                <a:schemeClr val="accent1"/>
              </a:solidFill>
              <a:latin typeface="Trebuchet MS" pitchFamily="34" charset="0"/>
              <a:cs typeface="Raleway"/>
            </a:endParaRPr>
          </a:p>
          <a:p>
            <a:r>
              <a:rPr lang="en-GB" sz="1600" dirty="0">
                <a:solidFill>
                  <a:schemeClr val="accent1"/>
                </a:solidFill>
                <a:latin typeface="Trebuchet MS" pitchFamily="34" charset="0"/>
                <a:cs typeface="Raleway"/>
              </a:rPr>
              <a:t>Level: beginner</a:t>
            </a:r>
          </a:p>
          <a:p>
            <a:pPr>
              <a:spcBef>
                <a:spcPts val="600"/>
              </a:spcBef>
            </a:pPr>
            <a:r>
              <a:rPr lang="en-US" sz="1600" dirty="0">
                <a:solidFill>
                  <a:schemeClr val="accent1"/>
                </a:solidFill>
                <a:latin typeface="Trebuchet MS" pitchFamily="34" charset="0"/>
                <a:cs typeface="Raleway"/>
              </a:rPr>
              <a:t>No special knowledge is needed.</a:t>
            </a: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0"/>
          </p:nvPr>
        </p:nvSpPr>
        <p:spPr>
          <a:xfrm>
            <a:off x="296864" y="999814"/>
            <a:ext cx="8847136" cy="5273986"/>
          </a:xfrm>
        </p:spPr>
        <p:txBody>
          <a:bodyPr/>
          <a:lstStyle/>
          <a:p>
            <a:pPr defTabSz="703692">
              <a:spcBef>
                <a:spcPts val="100"/>
              </a:spcBef>
              <a:defRPr sz="2184"/>
            </a:pPr>
            <a:r>
              <a:rPr lang="en-GB" sz="2000" dirty="0"/>
              <a:t>Selected resources </a:t>
            </a:r>
            <a:endParaRPr lang="en-GB" sz="2000" dirty="0" smtClean="0"/>
          </a:p>
          <a:p>
            <a:pPr defTabSz="703692">
              <a:spcBef>
                <a:spcPts val="100"/>
              </a:spcBef>
              <a:defRPr sz="2184"/>
            </a:pPr>
            <a:r>
              <a:rPr lang="en-US" sz="1600" dirty="0" smtClean="0">
                <a:hlinkClick r:id="rId3"/>
              </a:rPr>
              <a:t>Clean </a:t>
            </a:r>
            <a:r>
              <a:rPr lang="en-US" sz="1600" dirty="0">
                <a:hlinkClick r:id="rId3"/>
              </a:rPr>
              <a:t>Energy for All Europeans: Renewable Energies and Energy Efficiency</a:t>
            </a:r>
            <a:endParaRPr lang="en-US" sz="1600" dirty="0"/>
          </a:p>
          <a:p>
            <a:pPr marL="361950" defTabSz="703692">
              <a:spcBef>
                <a:spcPts val="100"/>
              </a:spcBef>
              <a:defRPr sz="2184"/>
            </a:pPr>
            <a:r>
              <a:rPr lang="en-US" sz="1600" dirty="0"/>
              <a:t>The presentation illustrates energy policy in the EU. It offers a detailed insight into the Commission’s proposals for the climate and energy framework.</a:t>
            </a:r>
            <a:endParaRPr lang="it-IT" sz="1600" dirty="0"/>
          </a:p>
          <a:p>
            <a:pPr marL="342900" indent="-342900" defTabSz="703692">
              <a:spcBef>
                <a:spcPts val="600"/>
              </a:spcBef>
              <a:buFont typeface="Wingdings" panose="05000000000000000000" pitchFamily="2" charset="2"/>
              <a:buChar char="§"/>
              <a:defRPr sz="2184"/>
            </a:pPr>
            <a:r>
              <a:rPr lang="en-US" sz="1600" dirty="0">
                <a:hlinkClick r:id="rId4"/>
              </a:rPr>
              <a:t>European Green Deal</a:t>
            </a:r>
            <a:endParaRPr lang="en-US" sz="1600" dirty="0"/>
          </a:p>
          <a:p>
            <a:pPr marL="361950" defTabSz="703692">
              <a:spcBef>
                <a:spcPts val="100"/>
              </a:spcBef>
              <a:defRPr sz="2184"/>
            </a:pPr>
            <a:r>
              <a:rPr lang="en-US" sz="1600" dirty="0"/>
              <a:t>A short presentation to introduce the key points of the </a:t>
            </a:r>
            <a:r>
              <a:rPr lang="it-IT" sz="1600" dirty="0"/>
              <a:t>Europea Green Deal.</a:t>
            </a:r>
          </a:p>
          <a:p>
            <a:pPr marL="342900" indent="-342900" defTabSz="703692">
              <a:spcBef>
                <a:spcPts val="600"/>
              </a:spcBef>
              <a:buFont typeface="Wingdings" panose="05000000000000000000" pitchFamily="2" charset="2"/>
              <a:buChar char="§"/>
              <a:defRPr sz="2184"/>
            </a:pPr>
            <a:r>
              <a:rPr lang="it-IT" sz="1600" dirty="0">
                <a:hlinkClick r:id="rId5"/>
              </a:rPr>
              <a:t>Energy efficient buildings</a:t>
            </a:r>
            <a:endParaRPr lang="it-IT" sz="1600" dirty="0"/>
          </a:p>
          <a:p>
            <a:pPr marL="361950" defTabSz="703692">
              <a:spcBef>
                <a:spcPts val="100"/>
              </a:spcBef>
              <a:defRPr sz="2184"/>
            </a:pPr>
            <a:r>
              <a:rPr lang="it-IT" sz="1600" dirty="0"/>
              <a:t>European Commission webpage </a:t>
            </a:r>
            <a:r>
              <a:rPr lang="en-US" sz="1600" dirty="0"/>
              <a:t>with updated information on laws, EU directives, financial support mechanisms, strategies and studies on the energy efficiency of buildings.</a:t>
            </a:r>
            <a:endParaRPr lang="it-IT" sz="1600" dirty="0"/>
          </a:p>
          <a:p>
            <a:pPr marL="342900" indent="-342900" defTabSz="703692">
              <a:spcBef>
                <a:spcPts val="600"/>
              </a:spcBef>
              <a:buFont typeface="Wingdings" panose="05000000000000000000" pitchFamily="2" charset="2"/>
              <a:buChar char="§"/>
              <a:defRPr sz="2184"/>
            </a:pPr>
            <a:r>
              <a:rPr lang="en-US" sz="1600" dirty="0">
                <a:hlinkClick r:id="rId6"/>
              </a:rPr>
              <a:t>Challenges for the buildings sector EU energy policy and post-2020 perspectives</a:t>
            </a:r>
            <a:endParaRPr lang="en-US" sz="1600" dirty="0"/>
          </a:p>
          <a:p>
            <a:pPr marL="342900" indent="-342900" defTabSz="703692">
              <a:spcBef>
                <a:spcPts val="0"/>
              </a:spcBef>
              <a:buFont typeface="Wingdings" panose="05000000000000000000" pitchFamily="2" charset="2"/>
              <a:buChar char="§"/>
              <a:defRPr sz="2184"/>
            </a:pPr>
            <a:r>
              <a:rPr lang="en-US" sz="1600" dirty="0">
                <a:hlinkClick r:id="rId7"/>
              </a:rPr>
              <a:t>Meeting Europe's building renovation challenge</a:t>
            </a:r>
            <a:endParaRPr lang="en-US" sz="1600" dirty="0"/>
          </a:p>
          <a:p>
            <a:pPr marL="361950" defTabSz="703692">
              <a:spcBef>
                <a:spcPts val="100"/>
              </a:spcBef>
              <a:defRPr sz="2184"/>
            </a:pPr>
            <a:r>
              <a:rPr lang="en-US" sz="1600" dirty="0"/>
              <a:t>Two presentations on the evolution of the EU regulatory framework on energy efficiency.</a:t>
            </a:r>
            <a:endParaRPr lang="en-US" sz="1800" dirty="0"/>
          </a:p>
          <a:p>
            <a:pPr marL="342900" indent="-342900" defTabSz="703692">
              <a:spcBef>
                <a:spcPts val="600"/>
              </a:spcBef>
              <a:buFont typeface="Wingdings" panose="05000000000000000000" pitchFamily="2" charset="2"/>
              <a:buChar char="§"/>
              <a:defRPr sz="2184"/>
            </a:pPr>
            <a:r>
              <a:rPr lang="en-US" sz="1600" dirty="0">
                <a:hlinkClick r:id="rId8"/>
              </a:rPr>
              <a:t>The amended EPBD</a:t>
            </a:r>
            <a:endParaRPr lang="it-IT" sz="1600" dirty="0"/>
          </a:p>
          <a:p>
            <a:pPr marL="361950" defTabSz="703692">
              <a:spcBef>
                <a:spcPts val="100"/>
              </a:spcBef>
              <a:defRPr sz="2184"/>
            </a:pPr>
            <a:r>
              <a:rPr lang="en-US" sz="1600" dirty="0"/>
              <a:t>A short presentation of the amended Energy Performance of Buildings Directive. </a:t>
            </a:r>
          </a:p>
          <a:p>
            <a:pPr marL="342900" indent="-342900" defTabSz="703692">
              <a:spcBef>
                <a:spcPts val="600"/>
              </a:spcBef>
              <a:buFont typeface="Wingdings" panose="05000000000000000000" pitchFamily="2" charset="2"/>
              <a:buChar char="§"/>
              <a:defRPr sz="2184"/>
            </a:pPr>
            <a:r>
              <a:rPr lang="en-US" sz="1600" dirty="0">
                <a:hlinkClick r:id="rId9"/>
              </a:rPr>
              <a:t>Annual Report Energy Efficiency 2019 - ENEA</a:t>
            </a:r>
            <a:endParaRPr lang="en-US" sz="1600" dirty="0"/>
          </a:p>
          <a:p>
            <a:pPr marL="361950" defTabSz="703692">
              <a:spcBef>
                <a:spcPts val="100"/>
              </a:spcBef>
              <a:defRPr sz="2184"/>
            </a:pPr>
            <a:r>
              <a:rPr lang="en-US" sz="1600" dirty="0"/>
              <a:t>The annual report on energy efficiency offers insights on energy efficiency in industry, energy poverty, available financial instruments, energy performance contracting, NZEB buildings, and the main communication and information actions implemented to promote the culture of energy efficiency in Italy.</a:t>
            </a:r>
            <a:endParaRPr lang="it-IT" sz="1600" dirty="0"/>
          </a:p>
          <a:p>
            <a:pPr marL="342900" indent="-342900" defTabSz="703692">
              <a:spcBef>
                <a:spcPts val="100"/>
              </a:spcBef>
              <a:buFont typeface="Wingdings" panose="05000000000000000000" pitchFamily="2" charset="2"/>
              <a:buChar char="§"/>
              <a:defRPr sz="2184"/>
            </a:pPr>
            <a:endParaRPr lang="pl-PL" sz="2000" dirty="0"/>
          </a:p>
        </p:txBody>
      </p:sp>
    </p:spTree>
    <p:extLst>
      <p:ext uri="{BB962C8B-B14F-4D97-AF65-F5344CB8AC3E}">
        <p14:creationId xmlns:p14="http://schemas.microsoft.com/office/powerpoint/2010/main" val="2510416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3132" y="2134910"/>
            <a:ext cx="4712174" cy="492443"/>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Maria-Anna Segreto (</a:t>
            </a:r>
            <a:r>
              <a:rPr lang="it-IT" sz="1600" dirty="0" err="1">
                <a:latin typeface="Trebuchet MS" pitchFamily="34" charset="0"/>
                <a:ea typeface="Tahoma" pitchFamily="34" charset="0"/>
                <a:cs typeface="Raleway"/>
              </a:rPr>
              <a:t>author</a:t>
            </a:r>
            <a:r>
              <a:rPr lang="it-IT" sz="1600" dirty="0">
                <a:latin typeface="Trebuchet MS" pitchFamily="34" charset="0"/>
                <a:ea typeface="Tahoma" pitchFamily="34" charset="0"/>
                <a:cs typeface="Raleway"/>
              </a:rPr>
              <a:t> and tutor)</a:t>
            </a:r>
            <a:endParaRPr lang="en-GB" sz="1600" dirty="0">
              <a:latin typeface="Trebuchet MS" pitchFamily="34" charset="0"/>
              <a:ea typeface="Tahoma" pitchFamily="34" charset="0"/>
              <a:cs typeface="Raleway"/>
            </a:endParaRPr>
          </a:p>
          <a:p>
            <a:pPr>
              <a:defRPr/>
            </a:pPr>
            <a:r>
              <a:rPr lang="it-IT" sz="1600" dirty="0" err="1" smtClean="0">
                <a:latin typeface="Trebuchet MS" pitchFamily="34" charset="0"/>
                <a:ea typeface="Tahoma" pitchFamily="34" charset="0"/>
                <a:cs typeface="Raleway"/>
              </a:rPr>
              <a:t>Researcher</a:t>
            </a:r>
            <a:r>
              <a:rPr lang="it-IT" sz="1600" dirty="0" smtClean="0">
                <a:latin typeface="Trebuchet MS" pitchFamily="34" charset="0"/>
                <a:ea typeface="Tahoma" pitchFamily="34" charset="0"/>
                <a:cs typeface="Raleway"/>
              </a:rPr>
              <a:t> and Head of SEI </a:t>
            </a:r>
            <a:r>
              <a:rPr lang="it-IT" sz="1600" dirty="0" err="1" smtClean="0">
                <a:latin typeface="Trebuchet MS" pitchFamily="34" charset="0"/>
                <a:ea typeface="Tahoma" pitchFamily="34" charset="0"/>
                <a:cs typeface="Raleway"/>
              </a:rPr>
              <a:t>Laboratory</a:t>
            </a:r>
            <a:r>
              <a:rPr lang="it-IT" sz="1600" dirty="0" smtClean="0">
                <a:latin typeface="Trebuchet MS" pitchFamily="34" charset="0"/>
                <a:ea typeface="Tahoma" pitchFamily="34" charset="0"/>
                <a:cs typeface="Raleway"/>
              </a:rPr>
              <a:t> of ENEA</a:t>
            </a:r>
            <a:endParaRPr lang="en-GB" sz="1600" dirty="0">
              <a:latin typeface="Trebuchet MS" pitchFamily="34" charset="0"/>
              <a:ea typeface="Tahoma" pitchFamily="34" charset="0"/>
              <a:cs typeface="Raleway"/>
            </a:endParaRPr>
          </a:p>
        </p:txBody>
      </p:sp>
      <p:sp>
        <p:nvSpPr>
          <p:cNvPr id="18" name="TextBox 17"/>
          <p:cNvSpPr txBox="1"/>
          <p:nvPr/>
        </p:nvSpPr>
        <p:spPr>
          <a:xfrm>
            <a:off x="1453132" y="3055583"/>
            <a:ext cx="7245378" cy="246221"/>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t>
            </a:r>
            <a:r>
              <a:rPr lang="it-IT" sz="1600" dirty="0" smtClean="0">
                <a:latin typeface="Trebuchet MS" pitchFamily="34" charset="0"/>
                <a:ea typeface="Tahoma" pitchFamily="34" charset="0"/>
                <a:cs typeface="Raleway"/>
              </a:rPr>
              <a:t>ariaanna.segreto@enea.it</a:t>
            </a:r>
            <a:endParaRPr lang="en-GB" sz="1600" dirty="0">
              <a:latin typeface="Trebuchet MS" pitchFamily="34" charset="0"/>
              <a:cs typeface="Raleway"/>
            </a:endParaRPr>
          </a:p>
        </p:txBody>
      </p:sp>
      <p:sp>
        <p:nvSpPr>
          <p:cNvPr id="19" name="Freeform 27"/>
          <p:cNvSpPr>
            <a:spLocks noEditPoints="1"/>
          </p:cNvSpPr>
          <p:nvPr/>
        </p:nvSpPr>
        <p:spPr bwMode="auto">
          <a:xfrm>
            <a:off x="889087" y="3156652"/>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870794" y="2736442"/>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1453132" y="2647893"/>
            <a:ext cx="3278001"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hlinkClick r:id="rId3"/>
              </a:rPr>
              <a:t>www.enea.it/en/</a:t>
            </a:r>
            <a:endParaRPr lang="en-GB" sz="1600" dirty="0" smtClean="0">
              <a:latin typeface="Trebuchet MS" pitchFamily="34" charset="0"/>
              <a:ea typeface="Tahoma" pitchFamily="34" charset="0"/>
              <a:cs typeface="Raleway"/>
            </a:endParaRPr>
          </a:p>
          <a:p>
            <a:pPr>
              <a:defRPr/>
            </a:pPr>
            <a:endParaRPr lang="en-GB" sz="1600" dirty="0">
              <a:latin typeface="Trebuchet MS" pitchFamily="34" charset="0"/>
              <a:cs typeface="Raleway"/>
            </a:endParaRPr>
          </a:p>
        </p:txBody>
      </p:sp>
      <p:sp>
        <p:nvSpPr>
          <p:cNvPr id="45" name="Freeform 21"/>
          <p:cNvSpPr>
            <a:spLocks noEditPoints="1"/>
          </p:cNvSpPr>
          <p:nvPr/>
        </p:nvSpPr>
        <p:spPr bwMode="auto">
          <a:xfrm>
            <a:off x="812400" y="2209768"/>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4" name="TextBox 16"/>
          <p:cNvSpPr txBox="1"/>
          <p:nvPr/>
        </p:nvSpPr>
        <p:spPr>
          <a:xfrm>
            <a:off x="1453132" y="3598615"/>
            <a:ext cx="5338283" cy="246221"/>
          </a:xfrm>
          <a:prstGeom prst="rect">
            <a:avLst/>
          </a:prstGeom>
          <a:noFill/>
        </p:spPr>
        <p:txBody>
          <a:bodyPr wrap="square" lIns="0" tIns="0" rIns="0" bIns="0" rtlCol="0">
            <a:spAutoFit/>
          </a:bodyPr>
          <a:lstStyle/>
          <a:p>
            <a:pPr>
              <a:defRPr/>
            </a:pPr>
            <a:r>
              <a:rPr lang="it-IT" sz="1600" dirty="0">
                <a:hlinkClick r:id="rId4"/>
              </a:rPr>
              <a:t>https://www.facebook.com/eneapaginaufficiale/</a:t>
            </a:r>
            <a:endParaRPr lang="en-GB" sz="1600" dirty="0">
              <a:latin typeface="Trebuchet MS" pitchFamily="34" charset="0"/>
              <a:cs typeface="Raleway"/>
            </a:endParaRPr>
          </a:p>
        </p:txBody>
      </p:sp>
      <p:pic>
        <p:nvPicPr>
          <p:cNvPr id="1037" name="Picture 13" descr="\\ISTORAGE\-Print\MA27\Powerpoint\rep\twitte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60" y="4015995"/>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51030" y="3597832"/>
            <a:ext cx="123825" cy="258763"/>
          </a:xfrm>
          <a:prstGeom prst="rect">
            <a:avLst/>
          </a:prstGeom>
          <a:noFill/>
          <a:ln>
            <a:noFill/>
          </a:ln>
        </p:spPr>
      </p:pic>
      <p:sp>
        <p:nvSpPr>
          <p:cNvPr id="16" name="TextBox 16"/>
          <p:cNvSpPr txBox="1"/>
          <p:nvPr/>
        </p:nvSpPr>
        <p:spPr>
          <a:xfrm>
            <a:off x="1452143" y="3993690"/>
            <a:ext cx="5338283" cy="246221"/>
          </a:xfrm>
          <a:prstGeom prst="rect">
            <a:avLst/>
          </a:prstGeom>
          <a:noFill/>
        </p:spPr>
        <p:txBody>
          <a:bodyPr wrap="square" lIns="0" tIns="0" rIns="0" bIns="0" rtlCol="0">
            <a:spAutoFit/>
          </a:bodyPr>
          <a:lstStyle/>
          <a:p>
            <a:pPr>
              <a:defRPr/>
            </a:pPr>
            <a:r>
              <a:rPr lang="it-IT" sz="1600" dirty="0">
                <a:hlinkClick r:id="rId6"/>
              </a:rPr>
              <a:t>https://twitter.com/ENEAOfficial</a:t>
            </a:r>
            <a:endParaRPr lang="en-GB" sz="1600" dirty="0">
              <a:latin typeface="Trebuchet MS" pitchFamily="34" charset="0"/>
              <a:cs typeface="Raleway"/>
            </a:endParaRPr>
          </a:p>
        </p:txBody>
      </p:sp>
      <p:sp>
        <p:nvSpPr>
          <p:cNvPr id="23" name="TextBox 16"/>
          <p:cNvSpPr txBox="1"/>
          <p:nvPr/>
        </p:nvSpPr>
        <p:spPr>
          <a:xfrm>
            <a:off x="1452142" y="4441378"/>
            <a:ext cx="5338283" cy="246221"/>
          </a:xfrm>
          <a:prstGeom prst="rect">
            <a:avLst/>
          </a:prstGeom>
          <a:noFill/>
        </p:spPr>
        <p:txBody>
          <a:bodyPr wrap="square" lIns="0" tIns="0" rIns="0" bIns="0" rtlCol="0">
            <a:spAutoFit/>
          </a:bodyPr>
          <a:lstStyle/>
          <a:p>
            <a:pPr>
              <a:defRPr/>
            </a:pPr>
            <a:r>
              <a:rPr lang="it-IT" sz="1600" dirty="0">
                <a:hlinkClick r:id="rId7"/>
              </a:rPr>
              <a:t>https://www.linkedin.com/company/enea_2</a:t>
            </a:r>
            <a:endParaRPr lang="pl-PL" sz="1600" dirty="0">
              <a:latin typeface="Trebuchet MS" pitchFamily="34" charset="0"/>
              <a:cs typeface="Raleway"/>
            </a:endParaRPr>
          </a:p>
        </p:txBody>
      </p:sp>
      <p:pic>
        <p:nvPicPr>
          <p:cNvPr id="22" name="Picture 12" descr="\\ISTORAGE\-Print\MA27\Powerpoint\rep\linkedin.emf"/>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883560" y="4438206"/>
            <a:ext cx="258763" cy="236537"/>
          </a:xfrm>
          <a:prstGeom prst="rect">
            <a:avLst/>
          </a:prstGeom>
          <a:noFill/>
          <a:ln>
            <a:noFill/>
          </a:ln>
        </p:spPr>
      </p:pic>
    </p:spTree>
    <p:extLst>
      <p:ext uri="{BB962C8B-B14F-4D97-AF65-F5344CB8AC3E}">
        <p14:creationId xmlns:p14="http://schemas.microsoft.com/office/powerpoint/2010/main" val="2134562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1.1.1 </a:t>
            </a:r>
            <a:r>
              <a:rPr lang="en-US" sz="2000" dirty="0"/>
              <a:t>European </a:t>
            </a:r>
            <a:r>
              <a:rPr lang="en-US" sz="2000" dirty="0">
                <a:solidFill>
                  <a:srgbClr val="000000"/>
                </a:solidFill>
                <a:latin typeface="+mn-lt"/>
              </a:rPr>
              <a:t>strategy for </a:t>
            </a:r>
            <a:r>
              <a:rPr lang="en-US" sz="2000" dirty="0" smtClean="0"/>
              <a:t>Energy </a:t>
            </a:r>
            <a:r>
              <a:rPr lang="en-US" sz="2000" dirty="0"/>
              <a:t>Efficiency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60070"/>
            <a:ext cx="7454583" cy="92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2030 climate and energy framework includes EU-wide targets and policy objectives for the period from 2021 to 2030. What are the key targets for 2030?:</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40% in GHG emissions, 32.5% share for RES, 32.5% improvement in energy efficiency</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20% in GHG emissions, 20% share for RES, 20% improvement in energy efficiency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There are no binding  targets </a:t>
            </a:r>
            <a:endParaRPr lang="it-IT" sz="1800" strike="sngStrike" dirty="0">
              <a:solidFill>
                <a:srgbClr val="000000"/>
              </a:solidFill>
            </a:endParaRPr>
          </a:p>
        </p:txBody>
      </p:sp>
    </p:spTree>
    <p:extLst>
      <p:ext uri="{BB962C8B-B14F-4D97-AF65-F5344CB8AC3E}">
        <p14:creationId xmlns:p14="http://schemas.microsoft.com/office/powerpoint/2010/main" val="36070202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1.1.1 </a:t>
            </a:r>
            <a:r>
              <a:rPr lang="en-US" sz="2000" dirty="0"/>
              <a:t>European </a:t>
            </a:r>
            <a:r>
              <a:rPr lang="en-US" sz="2000" dirty="0">
                <a:solidFill>
                  <a:srgbClr val="000000"/>
                </a:solidFill>
                <a:latin typeface="+mn-lt"/>
              </a:rPr>
              <a:t>strategy for </a:t>
            </a:r>
            <a:r>
              <a:rPr lang="en-US" sz="2000" dirty="0" smtClean="0"/>
              <a:t>Energy </a:t>
            </a:r>
            <a:r>
              <a:rPr lang="en-US" sz="2000" dirty="0"/>
              <a:t>Efficiency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“Energy efficiency first” is the principle of considering the potential for energy efficiency first in all decision-making related to energy. </a:t>
            </a:r>
            <a:r>
              <a:rPr lang="en-US" sz="2000" dirty="0" smtClean="0">
                <a:solidFill>
                  <a:srgbClr val="000000"/>
                </a:solidFill>
              </a:rPr>
              <a:t>Consequently, which of the following sentences is to be associated to  “energy efficiency”? :</a:t>
            </a:r>
            <a:endParaRPr lang="en-US"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a means recognised by the European union to achieve only the reduction of greenhouse gas emissions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plays a central role in European policy: the EU has set binding targets of reducing energy consumption through improvements in energy efficiency by 2030 below 30%, relative to a ‘business as usual’ scenario</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can bring multiple benefits, such as enhancing the sustainability of the energy system, supporting strategic objectives for economic and social development, promoting environmental goals and increasing prosperity </a:t>
            </a:r>
            <a:endParaRPr lang="it-IT" sz="1800" dirty="0">
              <a:solidFill>
                <a:srgbClr val="000000"/>
              </a:solidFill>
            </a:endParaRPr>
          </a:p>
        </p:txBody>
      </p:sp>
    </p:spTree>
    <p:extLst>
      <p:ext uri="{BB962C8B-B14F-4D97-AF65-F5344CB8AC3E}">
        <p14:creationId xmlns:p14="http://schemas.microsoft.com/office/powerpoint/2010/main" val="3965658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1.1.2 </a:t>
            </a:r>
            <a:r>
              <a:rPr lang="en-US" sz="2000" dirty="0"/>
              <a:t>EU current framework for energy efficiency</a:t>
            </a:r>
            <a:endParaRPr lang="en-GB" sz="2000" i="1"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European </a:t>
            </a:r>
            <a:r>
              <a:rPr lang="en-US" sz="1800" dirty="0" smtClean="0">
                <a:solidFill>
                  <a:srgbClr val="000000"/>
                </a:solidFill>
              </a:rPr>
              <a:t>Commission </a:t>
            </a:r>
            <a:r>
              <a:rPr lang="en-US" sz="1800" dirty="0">
                <a:solidFill>
                  <a:srgbClr val="000000"/>
                </a:solidFill>
              </a:rPr>
              <a:t>under the Clean Energy for All Europeans Package is finalising the process of revision of key pieces of energy efficiency legislation including: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Energy Efficiency Directive (EED)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Energy Performance of Buildings Directive (EPBD)</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EED, EPBD, </a:t>
            </a:r>
            <a:r>
              <a:rPr lang="it-IT" sz="1800" dirty="0">
                <a:solidFill>
                  <a:srgbClr val="000000"/>
                </a:solidFill>
              </a:rPr>
              <a:t>Labelling and Ecodesign Regulation </a:t>
            </a:r>
          </a:p>
        </p:txBody>
      </p:sp>
    </p:spTree>
    <p:extLst>
      <p:ext uri="{BB962C8B-B14F-4D97-AF65-F5344CB8AC3E}">
        <p14:creationId xmlns:p14="http://schemas.microsoft.com/office/powerpoint/2010/main" val="25320260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1.1.2 </a:t>
            </a:r>
            <a:r>
              <a:rPr lang="en-US" sz="2000" dirty="0"/>
              <a:t>EU current framework for energy efficiency</a:t>
            </a:r>
            <a:endParaRPr lang="en-GB" sz="2000" i="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Regarding the EU regulatory framework on energy efficiency:</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key element of EED is the new overall target, which goes from 20% improvement in energy efficiency by 2020 to 30% by 2030</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the Ecodesign Directive and Energy Labeling are </a:t>
            </a:r>
            <a:r>
              <a:rPr lang="en-US" sz="1800" strike="sngStrike" dirty="0">
                <a:solidFill>
                  <a:srgbClr val="000000"/>
                </a:solidFill>
              </a:rPr>
              <a:t>an</a:t>
            </a:r>
            <a:r>
              <a:rPr lang="en-US" sz="1800" dirty="0">
                <a:solidFill>
                  <a:srgbClr val="000000"/>
                </a:solidFill>
              </a:rPr>
              <a:t> effective </a:t>
            </a:r>
            <a:r>
              <a:rPr lang="en-US" sz="1800" dirty="0" smtClean="0">
                <a:solidFill>
                  <a:srgbClr val="000000"/>
                </a:solidFill>
              </a:rPr>
              <a:t>tool</a:t>
            </a:r>
            <a:r>
              <a:rPr lang="en-US" sz="1800" dirty="0" smtClean="0">
                <a:solidFill>
                  <a:srgbClr val="FF0000"/>
                </a:solidFill>
              </a:rPr>
              <a:t>s</a:t>
            </a:r>
            <a:r>
              <a:rPr lang="en-US" sz="1800" dirty="0" smtClean="0">
                <a:solidFill>
                  <a:srgbClr val="000000"/>
                </a:solidFill>
              </a:rPr>
              <a:t> </a:t>
            </a:r>
            <a:r>
              <a:rPr lang="en-US" sz="1800" dirty="0">
                <a:solidFill>
                  <a:srgbClr val="000000"/>
                </a:solidFill>
              </a:rPr>
              <a:t>for improving the energy efficiency of </a:t>
            </a:r>
            <a:r>
              <a:rPr lang="en-US" sz="1800" strike="sngStrike" dirty="0">
                <a:solidFill>
                  <a:srgbClr val="000000"/>
                </a:solidFill>
              </a:rPr>
              <a:t>the</a:t>
            </a:r>
            <a:r>
              <a:rPr lang="en-US" sz="1800" dirty="0">
                <a:solidFill>
                  <a:srgbClr val="000000"/>
                </a:solidFill>
              </a:rPr>
              <a:t> products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It contains specific provisions for the Member States to adopt stricter minimum requirements to promote energy savings</a:t>
            </a:r>
            <a:endParaRPr lang="it-IT" sz="1800" dirty="0">
              <a:solidFill>
                <a:srgbClr val="000000"/>
              </a:solidFill>
            </a:endParaRPr>
          </a:p>
        </p:txBody>
      </p:sp>
    </p:spTree>
    <p:extLst>
      <p:ext uri="{BB962C8B-B14F-4D97-AF65-F5344CB8AC3E}">
        <p14:creationId xmlns:p14="http://schemas.microsoft.com/office/powerpoint/2010/main" val="41229736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1.1.3 </a:t>
            </a:r>
            <a:r>
              <a:rPr lang="en-US" sz="2000" dirty="0"/>
              <a:t>EU policy framework for energy efficiency of buildings</a:t>
            </a:r>
            <a:endParaRPr lang="en-GB" sz="2000" i="1"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Renovation of residential buildings in Europe: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will generate a low potential for energy </a:t>
            </a:r>
            <a:r>
              <a:rPr lang="en-US" sz="1800" dirty="0" smtClean="0">
                <a:solidFill>
                  <a:srgbClr val="000000"/>
                </a:solidFill>
              </a:rPr>
              <a:t>savings</a:t>
            </a:r>
            <a:r>
              <a:rPr lang="en-US" sz="1800" dirty="0" smtClean="0">
                <a:solidFill>
                  <a:srgbClr val="FF0000"/>
                </a:solidFill>
              </a:rPr>
              <a:t>,</a:t>
            </a:r>
            <a:r>
              <a:rPr lang="en-US" sz="1800" dirty="0" smtClean="0">
                <a:solidFill>
                  <a:srgbClr val="000000"/>
                </a:solidFill>
              </a:rPr>
              <a:t> as </a:t>
            </a:r>
            <a:r>
              <a:rPr lang="en-US" sz="1800" dirty="0">
                <a:solidFill>
                  <a:srgbClr val="000000"/>
                </a:solidFill>
              </a:rPr>
              <a:t>currently around 75% of the EU building stock is already energy efficient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the key factor to meet the EU’s energy efficiency targets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not considered fundamental because investing in renovation is not regarded as </a:t>
            </a:r>
            <a:r>
              <a:rPr lang="en-US" sz="1800" dirty="0" smtClean="0">
                <a:solidFill>
                  <a:srgbClr val="000000"/>
                </a:solidFill>
              </a:rPr>
              <a:t>economically </a:t>
            </a:r>
            <a:r>
              <a:rPr lang="en-US" sz="1800" dirty="0">
                <a:solidFill>
                  <a:srgbClr val="000000"/>
                </a:solidFill>
              </a:rPr>
              <a:t>viable by the European Union</a:t>
            </a:r>
            <a:endParaRPr lang="it-IT" sz="1800" dirty="0">
              <a:solidFill>
                <a:srgbClr val="000000"/>
              </a:solidFill>
            </a:endParaRPr>
          </a:p>
        </p:txBody>
      </p:sp>
    </p:spTree>
    <p:extLst>
      <p:ext uri="{BB962C8B-B14F-4D97-AF65-F5344CB8AC3E}">
        <p14:creationId xmlns:p14="http://schemas.microsoft.com/office/powerpoint/2010/main" val="7195752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1.1.3 </a:t>
            </a:r>
            <a:r>
              <a:rPr lang="en-US" sz="2000" dirty="0"/>
              <a:t>EU policy framework for energy efficiency of buildings</a:t>
            </a:r>
            <a:endParaRPr lang="en-GB" sz="2000" i="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Investments in energy efficiency of buildings:</a:t>
            </a:r>
            <a:endParaRPr lang="en-US"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can </a:t>
            </a:r>
            <a:r>
              <a:rPr lang="en-US" sz="1800" dirty="0">
                <a:solidFill>
                  <a:srgbClr val="000000"/>
                </a:solidFill>
                <a:ea typeface="Times New Roman" panose="02020603050405020304" pitchFamily="18" charset="0"/>
              </a:rPr>
              <a:t>stimulates the economy, especially the construction industry</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should be carefully assessed because collectively, buildings in the EU are responsible for only 20% of energy consumption and 5-6% of GHG emissions, which mainly stem from construction, usage, renovation and demolition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only interesting </a:t>
            </a:r>
            <a:r>
              <a:rPr lang="en-US" sz="1800" dirty="0" smtClean="0">
                <a:solidFill>
                  <a:srgbClr val="000000"/>
                </a:solidFill>
              </a:rPr>
              <a:t>for </a:t>
            </a:r>
            <a:r>
              <a:rPr lang="en-US" sz="1800" dirty="0">
                <a:solidFill>
                  <a:srgbClr val="000000"/>
                </a:solidFill>
              </a:rPr>
              <a:t>large </a:t>
            </a:r>
            <a:r>
              <a:rPr lang="en-US" sz="1800" dirty="0" smtClean="0">
                <a:solidFill>
                  <a:srgbClr val="000000"/>
                </a:solidFill>
              </a:rPr>
              <a:t>companies, </a:t>
            </a:r>
            <a:r>
              <a:rPr lang="en-US" sz="1800" dirty="0">
                <a:solidFill>
                  <a:srgbClr val="000000"/>
                </a:solidFill>
              </a:rPr>
              <a:t>which can benefit from a boosted renovation market</a:t>
            </a:r>
            <a:endParaRPr lang="it-IT" sz="1800" dirty="0">
              <a:solidFill>
                <a:srgbClr val="000000"/>
              </a:solidFill>
            </a:endParaRPr>
          </a:p>
        </p:txBody>
      </p:sp>
    </p:spTree>
    <p:extLst>
      <p:ext uri="{BB962C8B-B14F-4D97-AF65-F5344CB8AC3E}">
        <p14:creationId xmlns:p14="http://schemas.microsoft.com/office/powerpoint/2010/main" val="27373129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1.1.4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“nearly Zero Energy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means a buildings that has a very high energy performance in accordance with the</a:t>
            </a:r>
            <a:r>
              <a:rPr lang="en-US" sz="1800" dirty="0" smtClean="0">
                <a:solidFill>
                  <a:srgbClr val="FF0000"/>
                </a:solidFill>
              </a:rPr>
              <a:t> </a:t>
            </a:r>
            <a:r>
              <a:rPr lang="en-US" sz="1800" dirty="0" smtClean="0">
                <a:solidFill>
                  <a:srgbClr val="000000"/>
                </a:solidFill>
              </a:rPr>
              <a:t>Energy </a:t>
            </a:r>
            <a:r>
              <a:rPr lang="en-US" sz="1800" dirty="0">
                <a:solidFill>
                  <a:srgbClr val="000000"/>
                </a:solidFill>
              </a:rPr>
              <a:t>Performance of Buildings Directive</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not one of the best options for increasing energy savings in Europe.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is too ambitious a standard compared to the current construction criteria in the building industry</a:t>
            </a:r>
            <a:endParaRPr lang="it-IT" sz="1800" dirty="0">
              <a:solidFill>
                <a:srgbClr val="000000"/>
              </a:solidFill>
            </a:endParaRPr>
          </a:p>
        </p:txBody>
      </p:sp>
    </p:spTree>
    <p:extLst>
      <p:ext uri="{BB962C8B-B14F-4D97-AF65-F5344CB8AC3E}">
        <p14:creationId xmlns:p14="http://schemas.microsoft.com/office/powerpoint/2010/main" val="18765972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1.1.4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With regard to </a:t>
            </a:r>
            <a:r>
              <a:rPr lang="en-US" sz="2000" dirty="0" err="1">
                <a:solidFill>
                  <a:srgbClr val="000000"/>
                </a:solidFill>
              </a:rPr>
              <a:t>nZEB</a:t>
            </a:r>
            <a:r>
              <a:rPr lang="en-US" sz="2000" dirty="0">
                <a:solidFill>
                  <a:srgbClr val="000000"/>
                </a:solidFill>
              </a:rPr>
              <a:t>:</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the EU has set a target for all new buildings to be nearly zero-energy (nZEB) by 2030.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a nearly Zero-Energy Building (nZEB) is a building that has a very high energy performance. However, it is not necessary to use renewable sources to cover the energy needs </a:t>
            </a:r>
            <a:r>
              <a:rPr lang="en-US" sz="1800" dirty="0" smtClean="0">
                <a:solidFill>
                  <a:srgbClr val="000000"/>
                </a:solidFill>
              </a:rPr>
              <a:t>of </a:t>
            </a:r>
            <a:r>
              <a:rPr lang="en-US" sz="1800" dirty="0">
                <a:solidFill>
                  <a:srgbClr val="000000"/>
                </a:solidFill>
              </a:rPr>
              <a:t>nZEB building</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all new public buildings were to be nZEB as early as 2019</a:t>
            </a:r>
            <a:endParaRPr lang="it-IT" sz="1800" dirty="0">
              <a:solidFill>
                <a:srgbClr val="000000"/>
              </a:solidFill>
            </a:endParaRPr>
          </a:p>
        </p:txBody>
      </p:sp>
    </p:spTree>
    <p:extLst>
      <p:ext uri="{BB962C8B-B14F-4D97-AF65-F5344CB8AC3E}">
        <p14:creationId xmlns:p14="http://schemas.microsoft.com/office/powerpoint/2010/main" val="38262921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noChangeAspect="1"/>
          </p:cNvSpPr>
          <p:nvPr>
            <p:ph type="body" sz="quarter" idx="11"/>
          </p:nvPr>
        </p:nvSpPr>
        <p:spPr>
          <a:xfrm>
            <a:off x="1036472" y="2758700"/>
            <a:ext cx="1621517" cy="1620000"/>
          </a:xfrm>
        </p:spPr>
        <p:txBody>
          <a:bodyPr lIns="72000" rIns="0" anchor="ctr">
            <a:noAutofit/>
          </a:bodyPr>
          <a:lstStyle/>
          <a:p>
            <a:r>
              <a:rPr lang="en-GB" sz="1800" dirty="0"/>
              <a:t>1.1.1</a:t>
            </a:r>
            <a:r>
              <a:rPr lang="en-GB" sz="1900" dirty="0"/>
              <a:t> </a:t>
            </a:r>
          </a:p>
          <a:p>
            <a:r>
              <a:rPr lang="en-US" sz="1600" dirty="0"/>
              <a:t>European strategy about Energy Efficiency</a:t>
            </a:r>
            <a:endParaRPr lang="en-GB" sz="1600" i="1" dirty="0"/>
          </a:p>
          <a:p>
            <a:endParaRPr lang="en-GB" sz="1600" i="1" dirty="0"/>
          </a:p>
        </p:txBody>
      </p:sp>
      <p:sp>
        <p:nvSpPr>
          <p:cNvPr id="29" name="Textplatzhalter 28"/>
          <p:cNvSpPr>
            <a:spLocks noGrp="1" noChangeAspect="1"/>
          </p:cNvSpPr>
          <p:nvPr>
            <p:ph type="body" sz="quarter" idx="12"/>
          </p:nvPr>
        </p:nvSpPr>
        <p:spPr>
          <a:xfrm>
            <a:off x="2786601" y="2768017"/>
            <a:ext cx="1621517" cy="1620000"/>
          </a:xfrm>
        </p:spPr>
        <p:txBody>
          <a:bodyPr anchor="ctr">
            <a:noAutofit/>
          </a:bodyPr>
          <a:lstStyle/>
          <a:p>
            <a:r>
              <a:rPr lang="en-GB" sz="1800" dirty="0"/>
              <a:t>1.1.2  </a:t>
            </a:r>
          </a:p>
          <a:p>
            <a:r>
              <a:rPr lang="en-US" sz="1600" dirty="0"/>
              <a:t>EU current framework for energy efficiency</a:t>
            </a:r>
            <a:endParaRPr lang="en-GB" sz="1600" i="1" dirty="0"/>
          </a:p>
          <a:p>
            <a:endParaRPr lang="en-GB" sz="1600" i="1" dirty="0"/>
          </a:p>
        </p:txBody>
      </p:sp>
      <p:sp>
        <p:nvSpPr>
          <p:cNvPr id="4" name="CasellaDiTesto 3"/>
          <p:cNvSpPr txBox="1"/>
          <p:nvPr/>
        </p:nvSpPr>
        <p:spPr>
          <a:xfrm>
            <a:off x="477672" y="1187349"/>
            <a:ext cx="8366208" cy="1477927"/>
          </a:xfrm>
          <a:prstGeom prst="rect">
            <a:avLst/>
          </a:prstGeom>
          <a:noFill/>
        </p:spPr>
        <p:txBody>
          <a:bodyPr wrap="square" lIns="76794" tIns="38397" rIns="76794" bIns="38397" rtlCol="0">
            <a:spAutoFit/>
          </a:bodyPr>
          <a:lstStyle/>
          <a:p>
            <a:r>
              <a:rPr lang="it-IT" sz="2200" b="1" dirty="0">
                <a:solidFill>
                  <a:schemeClr val="accent1"/>
                </a:solidFill>
                <a:latin typeface="Trebuchet MS" pitchFamily="34" charset="0"/>
                <a:cs typeface="Raleway"/>
              </a:rPr>
              <a:t>Learning </a:t>
            </a:r>
            <a:r>
              <a:rPr lang="en-GB" sz="2200" b="1" dirty="0">
                <a:solidFill>
                  <a:schemeClr val="accent1"/>
                </a:solidFill>
                <a:latin typeface="Trebuchet MS" pitchFamily="34" charset="0"/>
                <a:cs typeface="Raleway"/>
              </a:rPr>
              <a:t>Objective</a:t>
            </a:r>
            <a:r>
              <a:rPr lang="it-IT" sz="1800" b="1" dirty="0">
                <a:solidFill>
                  <a:schemeClr val="accent1"/>
                </a:solidFill>
                <a:latin typeface="Trebuchet MS" pitchFamily="34" charset="0"/>
                <a:cs typeface="Raleway"/>
              </a:rPr>
              <a:t>: </a:t>
            </a:r>
          </a:p>
          <a:p>
            <a:pPr algn="just">
              <a:spcBef>
                <a:spcPts val="600"/>
              </a:spcBef>
            </a:pPr>
            <a:r>
              <a:rPr lang="en-US" sz="1600" dirty="0">
                <a:solidFill>
                  <a:schemeClr val="accent1"/>
                </a:solidFill>
                <a:latin typeface="Trebuchet MS" pitchFamily="34" charset="0"/>
                <a:cs typeface="Raleway"/>
              </a:rPr>
              <a:t>At the end of this </a:t>
            </a:r>
            <a:r>
              <a:rPr lang="en-US" sz="1600" dirty="0" smtClean="0">
                <a:solidFill>
                  <a:schemeClr val="accent1"/>
                </a:solidFill>
                <a:latin typeface="Trebuchet MS" pitchFamily="34" charset="0"/>
                <a:cs typeface="Raleway"/>
              </a:rPr>
              <a:t>module </a:t>
            </a:r>
            <a:r>
              <a:rPr lang="en-US" sz="1600" dirty="0">
                <a:solidFill>
                  <a:schemeClr val="accent1"/>
                </a:solidFill>
                <a:latin typeface="Trebuchet MS" pitchFamily="34" charset="0"/>
                <a:cs typeface="Raleway"/>
              </a:rPr>
              <a:t>you will know the current regulatory framework on energy efficiency and its crucial role in the energy union strategy towards decarbonisation, the ambitious strategies to support long-term energy renovation of buildings, the roadmap towards nearly Zero Energy Buildings.</a:t>
            </a:r>
            <a:endParaRPr lang="it-IT" sz="1600" b="1" dirty="0">
              <a:solidFill>
                <a:schemeClr val="accent1"/>
              </a:solidFill>
              <a:latin typeface="Trebuchet MS" pitchFamily="34" charset="0"/>
              <a:cs typeface="Raleway"/>
            </a:endParaRPr>
          </a:p>
        </p:txBody>
      </p:sp>
      <p:sp>
        <p:nvSpPr>
          <p:cNvPr id="17" name="Textplatzhalter 27">
            <a:extLst>
              <a:ext uri="{FF2B5EF4-FFF2-40B4-BE49-F238E27FC236}">
                <a16:creationId xmlns="" xmlns:a16="http://schemas.microsoft.com/office/drawing/2014/main" id="{0EA05BD3-C8FC-42FD-A319-E70AF46E8A24}"/>
              </a:ext>
            </a:extLst>
          </p:cNvPr>
          <p:cNvSpPr txBox="1">
            <a:spLocks noChangeAspect="1"/>
          </p:cNvSpPr>
          <p:nvPr/>
        </p:nvSpPr>
        <p:spPr>
          <a:xfrm>
            <a:off x="4536730" y="2770817"/>
            <a:ext cx="1621517" cy="1620000"/>
          </a:xfrm>
          <a:prstGeom prst="rect">
            <a:avLst/>
          </a:prstGeom>
          <a:solidFill>
            <a:schemeClr val="accent4"/>
          </a:solidFill>
        </p:spPr>
        <p:txBody>
          <a:bodyPr vert="horz" wrap="square" lIns="72000" tIns="72000" rIns="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1.1.3</a:t>
            </a:r>
            <a:endParaRPr lang="en-GB" sz="1900" dirty="0"/>
          </a:p>
          <a:p>
            <a:r>
              <a:rPr lang="en-US" sz="1500" dirty="0"/>
              <a:t>EU policy framework for energy efficiency of buildings</a:t>
            </a:r>
            <a:endParaRPr lang="en-GB" sz="1600" i="1" dirty="0"/>
          </a:p>
          <a:p>
            <a:endParaRPr lang="en-GB" sz="1600" i="1" dirty="0"/>
          </a:p>
        </p:txBody>
      </p:sp>
      <p:sp>
        <p:nvSpPr>
          <p:cNvPr id="18" name="Textplatzhalter 28">
            <a:extLst>
              <a:ext uri="{FF2B5EF4-FFF2-40B4-BE49-F238E27FC236}">
                <a16:creationId xmlns="" xmlns:a16="http://schemas.microsoft.com/office/drawing/2014/main" id="{5F25F4DE-D720-499A-9EB1-896C6C031CCA}"/>
              </a:ext>
            </a:extLst>
          </p:cNvPr>
          <p:cNvSpPr txBox="1">
            <a:spLocks noChangeAspect="1"/>
          </p:cNvSpPr>
          <p:nvPr/>
        </p:nvSpPr>
        <p:spPr>
          <a:xfrm>
            <a:off x="6286859" y="2780134"/>
            <a:ext cx="1820669" cy="1620000"/>
          </a:xfrm>
          <a:prstGeom prst="rect">
            <a:avLst/>
          </a:prstGeom>
          <a:solidFill>
            <a:schemeClr val="accent4"/>
          </a:solidFill>
        </p:spPr>
        <p:txBody>
          <a:bodyPr vert="horz" wrap="square" lIns="108000" tIns="72000" rIns="10800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1.1.4</a:t>
            </a:r>
          </a:p>
          <a:p>
            <a:r>
              <a:rPr lang="en-US" sz="1500" dirty="0"/>
              <a:t>Long-Term renovations strategies and nZEB buildings </a:t>
            </a:r>
            <a:r>
              <a:rPr lang="en-US" sz="1600" dirty="0"/>
              <a:t>strategy</a:t>
            </a:r>
          </a:p>
          <a:p>
            <a:endParaRPr lang="en-GB" sz="1600" i="1" dirty="0"/>
          </a:p>
        </p:txBody>
      </p:sp>
      <p:sp>
        <p:nvSpPr>
          <p:cNvPr id="19" name="Textplatzhalter 27">
            <a:extLst>
              <a:ext uri="{FF2B5EF4-FFF2-40B4-BE49-F238E27FC236}">
                <a16:creationId xmlns="" xmlns:a16="http://schemas.microsoft.com/office/drawing/2014/main" id="{45E2D131-0989-4F93-A05E-B97F641E23BC}"/>
              </a:ext>
            </a:extLst>
          </p:cNvPr>
          <p:cNvSpPr txBox="1">
            <a:spLocks noChangeAspect="1"/>
          </p:cNvSpPr>
          <p:nvPr/>
        </p:nvSpPr>
        <p:spPr>
          <a:xfrm>
            <a:off x="1847230" y="4521783"/>
            <a:ext cx="1621517" cy="1620000"/>
          </a:xfrm>
          <a:prstGeom prst="rect">
            <a:avLst/>
          </a:prstGeom>
          <a:solidFill>
            <a:schemeClr val="accent4"/>
          </a:solidFill>
        </p:spPr>
        <p:txBody>
          <a:bodyPr vert="horz" wrap="square" lIns="72000" tIns="72000" rIns="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1.1.5</a:t>
            </a:r>
            <a:endParaRPr lang="en-GB" sz="1900" dirty="0"/>
          </a:p>
          <a:p>
            <a:r>
              <a:rPr lang="en-US" sz="1600" dirty="0"/>
              <a:t>“Clean Energy for all Europeans” Package</a:t>
            </a:r>
          </a:p>
          <a:p>
            <a:endParaRPr lang="en-GB" sz="1600" i="1" dirty="0"/>
          </a:p>
        </p:txBody>
      </p:sp>
      <p:sp>
        <p:nvSpPr>
          <p:cNvPr id="20" name="Textplatzhalter 28">
            <a:extLst>
              <a:ext uri="{FF2B5EF4-FFF2-40B4-BE49-F238E27FC236}">
                <a16:creationId xmlns="" xmlns:a16="http://schemas.microsoft.com/office/drawing/2014/main" id="{D5FD510A-16D4-496F-9764-C50A066FEB43}"/>
              </a:ext>
            </a:extLst>
          </p:cNvPr>
          <p:cNvSpPr txBox="1">
            <a:spLocks noChangeAspect="1"/>
          </p:cNvSpPr>
          <p:nvPr/>
        </p:nvSpPr>
        <p:spPr>
          <a:xfrm>
            <a:off x="3597359" y="4531100"/>
            <a:ext cx="1621517" cy="1620000"/>
          </a:xfrm>
          <a:prstGeom prst="rect">
            <a:avLst/>
          </a:prstGeom>
          <a:solidFill>
            <a:schemeClr val="accent4"/>
          </a:solidFill>
        </p:spPr>
        <p:txBody>
          <a:bodyPr vert="horz" wrap="square" lIns="108000" tIns="72000" rIns="10800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1.1.6</a:t>
            </a:r>
          </a:p>
          <a:p>
            <a:r>
              <a:rPr lang="en-US" sz="1600" dirty="0"/>
              <a:t>Six pillars for the EU future</a:t>
            </a:r>
          </a:p>
          <a:p>
            <a:endParaRPr lang="en-US" sz="1600" i="1" dirty="0"/>
          </a:p>
          <a:p>
            <a:endParaRPr lang="en-GB" sz="1600" i="1" dirty="0"/>
          </a:p>
        </p:txBody>
      </p:sp>
      <p:sp>
        <p:nvSpPr>
          <p:cNvPr id="21" name="Textplatzhalter 27">
            <a:extLst>
              <a:ext uri="{FF2B5EF4-FFF2-40B4-BE49-F238E27FC236}">
                <a16:creationId xmlns="" xmlns:a16="http://schemas.microsoft.com/office/drawing/2014/main" id="{ECD2EFE9-FB81-489D-9CDF-7E3ACF62D8C5}"/>
              </a:ext>
            </a:extLst>
          </p:cNvPr>
          <p:cNvSpPr txBox="1">
            <a:spLocks noChangeAspect="1"/>
          </p:cNvSpPr>
          <p:nvPr/>
        </p:nvSpPr>
        <p:spPr>
          <a:xfrm>
            <a:off x="5347488" y="4533900"/>
            <a:ext cx="1621517" cy="1620000"/>
          </a:xfrm>
          <a:prstGeom prst="rect">
            <a:avLst/>
          </a:prstGeom>
          <a:solidFill>
            <a:schemeClr val="accent4"/>
          </a:solidFill>
        </p:spPr>
        <p:txBody>
          <a:bodyPr vert="horz" wrap="square" lIns="72000" tIns="72000" rIns="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1.1.7</a:t>
            </a:r>
            <a:endParaRPr lang="en-GB" sz="1900" dirty="0"/>
          </a:p>
          <a:p>
            <a:r>
              <a:rPr lang="en-GB" sz="1600" dirty="0"/>
              <a:t>Conclusion</a:t>
            </a:r>
            <a:r>
              <a:rPr lang="en-GB" sz="1600" i="1" dirty="0"/>
              <a:t> </a:t>
            </a:r>
          </a:p>
          <a:p>
            <a:endParaRPr lang="en-GB" sz="1600" i="1" dirty="0"/>
          </a:p>
          <a:p>
            <a:endParaRPr lang="en-GB" sz="1600" i="1" dirty="0"/>
          </a:p>
          <a:p>
            <a:endParaRPr lang="en-GB" sz="1600" i="1" dirty="0"/>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1.1.5 </a:t>
            </a:r>
            <a:r>
              <a:rPr lang="en-US" sz="2000" dirty="0"/>
              <a:t>Long-Term renovations strategies </a:t>
            </a:r>
            <a:r>
              <a:rPr lang="en-US" sz="2000" dirty="0" smtClean="0"/>
              <a:t>and </a:t>
            </a:r>
            <a:r>
              <a:rPr lang="en-US" sz="2000" dirty="0"/>
              <a:t>the </a:t>
            </a:r>
            <a:r>
              <a:rPr lang="en-US" sz="2000" dirty="0" err="1" smtClean="0"/>
              <a:t>nZEB</a:t>
            </a:r>
            <a:r>
              <a:rPr lang="en-US" sz="2000" dirty="0" smtClean="0"/>
              <a:t> </a:t>
            </a:r>
            <a:r>
              <a:rPr lang="en-US" sz="2000" dirty="0"/>
              <a:t>buildings strategy</a:t>
            </a:r>
          </a:p>
          <a:p>
            <a:endParaRPr lang="en-US" sz="1600" dirty="0"/>
          </a:p>
          <a:p>
            <a:r>
              <a:rPr lang="en-US" sz="1600" dirty="0" smtClean="0"/>
              <a:t>Does </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9</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Does </a:t>
            </a:r>
            <a:r>
              <a:rPr lang="en-US" sz="2000" dirty="0" smtClean="0">
                <a:solidFill>
                  <a:srgbClr val="000000"/>
                </a:solidFill>
              </a:rPr>
              <a:t>the </a:t>
            </a:r>
            <a:r>
              <a:rPr lang="en-US" sz="2000" dirty="0">
                <a:solidFill>
                  <a:srgbClr val="000000"/>
                </a:solidFill>
              </a:rPr>
              <a:t>amended EPBD Directive fit within the overall “Clean Energy for All Europeans” Package?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EPBD is important to build a resilient Energy Union and a forward-looking climate change policy by </a:t>
            </a:r>
            <a:r>
              <a:rPr lang="en-US" sz="1800" dirty="0" smtClean="0">
                <a:solidFill>
                  <a:srgbClr val="000000"/>
                </a:solidFill>
              </a:rPr>
              <a:t>putting </a:t>
            </a:r>
            <a:r>
              <a:rPr lang="en-US" sz="1800" dirty="0">
                <a:solidFill>
                  <a:srgbClr val="000000"/>
                </a:solidFill>
              </a:rPr>
              <a:t>energy efficiency first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building sector has a good potential to contribute to a carbon-neutral and competitive economy but this potential it is difficult to exploit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EPBD is not fully in line with the Clean Energy Package</a:t>
            </a:r>
            <a:endParaRPr lang="it-IT" sz="1800" dirty="0">
              <a:solidFill>
                <a:srgbClr val="000000"/>
              </a:solidFill>
            </a:endParaRPr>
          </a:p>
        </p:txBody>
      </p:sp>
    </p:spTree>
    <p:extLst>
      <p:ext uri="{BB962C8B-B14F-4D97-AF65-F5344CB8AC3E}">
        <p14:creationId xmlns:p14="http://schemas.microsoft.com/office/powerpoint/2010/main" val="32374724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1.1.5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10</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a:t>
            </a:r>
            <a:r>
              <a:rPr lang="en-US" sz="2000" dirty="0" smtClean="0">
                <a:solidFill>
                  <a:srgbClr val="000000"/>
                </a:solidFill>
              </a:rPr>
              <a:t>“Clean </a:t>
            </a:r>
            <a:r>
              <a:rPr lang="en-US" sz="2000" dirty="0">
                <a:solidFill>
                  <a:srgbClr val="000000"/>
                </a:solidFill>
              </a:rPr>
              <a:t>Energy for All Europeans” Package: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sets new targets for the EU by 2020, including a binding renewable energy target of at least 32%</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a comprehensive set of legislation that defines European climate and energy policy for 2020 and beyond, composed of eight different pieces of legislation aimed at accelerating the energy transition in Europe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according to the European Union, will not generate significant impacts on the GDP, the economy or the employment sector</a:t>
            </a:r>
            <a:endParaRPr lang="it-IT" sz="1800" dirty="0">
              <a:solidFill>
                <a:srgbClr val="000000"/>
              </a:solidFill>
            </a:endParaRPr>
          </a:p>
        </p:txBody>
      </p:sp>
    </p:spTree>
    <p:extLst>
      <p:ext uri="{BB962C8B-B14F-4D97-AF65-F5344CB8AC3E}">
        <p14:creationId xmlns:p14="http://schemas.microsoft.com/office/powerpoint/2010/main" val="36601060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1.1.6 </a:t>
            </a:r>
            <a:r>
              <a:rPr lang="en-US" sz="2000" dirty="0"/>
              <a:t>Six pillars for the EU future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By renovating an old energy-inefficient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 reduction of utility bills and an increase of the ability to keep home adequately warm can be expected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improvement of the health of the tenants by reducing illnesses and deaths caused by a poor indoor </a:t>
            </a:r>
            <a:r>
              <a:rPr lang="en-US" sz="1800" dirty="0" smtClean="0">
                <a:solidFill>
                  <a:srgbClr val="000000"/>
                </a:solidFill>
              </a:rPr>
              <a:t>climate</a:t>
            </a:r>
            <a:r>
              <a:rPr lang="en-US" sz="1800" dirty="0">
                <a:solidFill>
                  <a:srgbClr val="000000"/>
                </a:solidFill>
              </a:rPr>
              <a:t>, </a:t>
            </a:r>
            <a:r>
              <a:rPr lang="en-US" sz="1800" dirty="0" smtClean="0">
                <a:solidFill>
                  <a:srgbClr val="000000"/>
                </a:solidFill>
              </a:rPr>
              <a:t>and </a:t>
            </a:r>
            <a:r>
              <a:rPr lang="en-US" sz="1800" dirty="0">
                <a:solidFill>
                  <a:srgbClr val="000000"/>
                </a:solidFill>
              </a:rPr>
              <a:t>dampness is not evident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revised EPBD directive does not support the uptake of technical innovation in the building sector</a:t>
            </a:r>
          </a:p>
        </p:txBody>
      </p:sp>
    </p:spTree>
    <p:extLst>
      <p:ext uri="{BB962C8B-B14F-4D97-AF65-F5344CB8AC3E}">
        <p14:creationId xmlns:p14="http://schemas.microsoft.com/office/powerpoint/2010/main" val="63913586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1.1.6 </a:t>
            </a:r>
            <a:r>
              <a:rPr lang="en-US" sz="2000" dirty="0"/>
              <a:t>Six pillars for the EU future</a:t>
            </a:r>
          </a:p>
          <a:p>
            <a:endParaRPr lang="en-US" sz="1600" dirty="0"/>
          </a:p>
          <a:p>
            <a:endParaRPr lang="en-US" sz="1600" dirty="0">
              <a:solidFill>
                <a:schemeClr val="accent6"/>
              </a:solidFill>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accent6"/>
                </a:solidFill>
              </a:rPr>
              <a:t>Strengthen</a:t>
            </a:r>
            <a:r>
              <a:rPr lang="it-IT" sz="1800" b="1" dirty="0">
                <a:solidFill>
                  <a:schemeClr val="accent6"/>
                </a:solidFill>
              </a:rPr>
              <a:t> monitoring and compliance: </a:t>
            </a:r>
            <a:r>
              <a:rPr lang="en-US" sz="1800" b="1" dirty="0">
                <a:solidFill>
                  <a:schemeClr val="accent6"/>
                </a:solidFill>
              </a:rPr>
              <a:t>the EPBD does not cover the following policies and support measures:</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EPBD does not actually cover quality of works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long-term national strategies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national financial measures </a:t>
            </a:r>
            <a:endParaRPr lang="it-IT" sz="1800" dirty="0">
              <a:solidFill>
                <a:srgbClr val="000000"/>
              </a:solidFill>
            </a:endParaRPr>
          </a:p>
        </p:txBody>
      </p:sp>
    </p:spTree>
    <p:extLst>
      <p:ext uri="{BB962C8B-B14F-4D97-AF65-F5344CB8AC3E}">
        <p14:creationId xmlns:p14="http://schemas.microsoft.com/office/powerpoint/2010/main" val="180478550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1.1.7 </a:t>
            </a:r>
            <a:r>
              <a:rPr lang="en-US" sz="2000"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Increasing the energy performance of a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Is</a:t>
            </a:r>
            <a:r>
              <a:rPr lang="en-US" sz="1800" dirty="0" smtClean="0">
                <a:solidFill>
                  <a:srgbClr val="000000"/>
                </a:solidFill>
              </a:rPr>
              <a:t> in </a:t>
            </a:r>
            <a:r>
              <a:rPr lang="en-US" sz="1800" dirty="0">
                <a:solidFill>
                  <a:srgbClr val="000000"/>
                </a:solidFill>
              </a:rPr>
              <a:t>general </a:t>
            </a:r>
            <a:r>
              <a:rPr lang="en-US" sz="1800" dirty="0" smtClean="0">
                <a:solidFill>
                  <a:srgbClr val="000000"/>
                </a:solidFill>
              </a:rPr>
              <a:t>important</a:t>
            </a:r>
            <a:r>
              <a:rPr lang="en-US" sz="1800" dirty="0">
                <a:solidFill>
                  <a:srgbClr val="000000"/>
                </a:solidFill>
              </a:rPr>
              <a:t>: it is possible to realize an </a:t>
            </a:r>
            <a:r>
              <a:rPr lang="en-US" sz="1800" dirty="0" err="1">
                <a:solidFill>
                  <a:srgbClr val="000000"/>
                </a:solidFill>
              </a:rPr>
              <a:t>nZEB</a:t>
            </a:r>
            <a:r>
              <a:rPr lang="en-US" sz="1800" dirty="0">
                <a:solidFill>
                  <a:srgbClr val="000000"/>
                </a:solidFill>
              </a:rPr>
              <a:t> with very high energy performance, but only at considerable construction costs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has no significant impacts on public health and safety as it does not improve the indoor climate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therefore has a key role to play in achieving the ambitious goal of carbon-neutrality by 2050, set out in the European Green Deal</a:t>
            </a:r>
            <a:endParaRPr lang="it-IT" sz="1800" dirty="0">
              <a:solidFill>
                <a:srgbClr val="000000"/>
              </a:solidFill>
            </a:endParaRPr>
          </a:p>
        </p:txBody>
      </p:sp>
    </p:spTree>
    <p:extLst>
      <p:ext uri="{BB962C8B-B14F-4D97-AF65-F5344CB8AC3E}">
        <p14:creationId xmlns:p14="http://schemas.microsoft.com/office/powerpoint/2010/main" val="11603348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1.1.7 </a:t>
            </a:r>
            <a:r>
              <a:rPr lang="en-US" sz="2000"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Addressing energy efficiency in buildings can help to trigger multiple benefits. With reference to energy (or fuel) poverty):</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despite good intentions, the EPBD will not succeed in stimulating the transition to vigorous energy renovation programmes for fuel-poor homes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It </a:t>
            </a:r>
            <a:r>
              <a:rPr lang="en-US" sz="1800" dirty="0" smtClean="0">
                <a:solidFill>
                  <a:srgbClr val="000000"/>
                </a:solidFill>
              </a:rPr>
              <a:t>allows </a:t>
            </a:r>
            <a:r>
              <a:rPr lang="en-US" sz="1800" dirty="0">
                <a:solidFill>
                  <a:srgbClr val="000000"/>
                </a:solidFill>
              </a:rPr>
              <a:t>you to tackle fuel poverty: the EPBD can actively contribute to a more effective policy landscape to eliminate fuel poverty.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energy poverty is not clearly linked to buildings</a:t>
            </a:r>
            <a:endParaRPr lang="it-IT" sz="1800" dirty="0">
              <a:solidFill>
                <a:srgbClr val="000000"/>
              </a:solidFill>
              <a:highlight>
                <a:srgbClr val="FFFF00"/>
              </a:highlight>
            </a:endParaRPr>
          </a:p>
        </p:txBody>
      </p:sp>
    </p:spTree>
    <p:extLst>
      <p:ext uri="{BB962C8B-B14F-4D97-AF65-F5344CB8AC3E}">
        <p14:creationId xmlns:p14="http://schemas.microsoft.com/office/powerpoint/2010/main" val="35431492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1.1.1 </a:t>
            </a:r>
            <a:r>
              <a:rPr lang="en-US" sz="2000" dirty="0"/>
              <a:t>European strategy about Energy Efficiency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dirty="0"/>
              <a:t>	</a:t>
            </a:r>
            <a:r>
              <a:rPr lang="en-GB" sz="2000" i="1" dirty="0"/>
              <a:t>Correct answer is green</a:t>
            </a:r>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2030 climate and energy framework includes EU-wide targets and policy objectives for the period from 2021 to 2030. Key targets for 2030:</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40% in GHG emissions, 32.5% share for RES, 32.5% improvement in energy efficiency</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20% in GHG emissions, 20% share for RES, 20% improvement in energy efficiency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targets are not binding</a:t>
            </a:r>
            <a:endParaRPr lang="it-IT" sz="1800" dirty="0">
              <a:solidFill>
                <a:srgbClr val="000000"/>
              </a:solidFill>
            </a:endParaRPr>
          </a:p>
        </p:txBody>
      </p:sp>
    </p:spTree>
    <p:extLst>
      <p:ext uri="{BB962C8B-B14F-4D97-AF65-F5344CB8AC3E}">
        <p14:creationId xmlns:p14="http://schemas.microsoft.com/office/powerpoint/2010/main" val="3391192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1.1.1 </a:t>
            </a:r>
            <a:r>
              <a:rPr lang="en-US" sz="2000" dirty="0"/>
              <a:t>European strategy about Energy Efficiency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“Energy efficiency first” is the principle of considering the potential for energy efficiency first in all decision-making related to energy. Energy efficiency:</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a means recognised by the European union to achieve only the reduction of greenhouse gas emissions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plays a central role in European policy: the EU has set binding targets of reducing energy consumption through improvements in energy efficiency by 2030 below 30%, relative to a ‘business as usual’ scenario</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can bring multiple benefits, such as enhancing the sustainability of the energy system, supporting strategic objectives for economic and social development, promoting environmental goals and increasing prosperity </a:t>
            </a:r>
            <a:endParaRPr lang="it-IT" sz="1800" dirty="0">
              <a:solidFill>
                <a:srgbClr val="000000"/>
              </a:solidFill>
            </a:endParaRPr>
          </a:p>
        </p:txBody>
      </p:sp>
    </p:spTree>
    <p:extLst>
      <p:ext uri="{BB962C8B-B14F-4D97-AF65-F5344CB8AC3E}">
        <p14:creationId xmlns:p14="http://schemas.microsoft.com/office/powerpoint/2010/main" val="10938174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1.1.2 </a:t>
            </a:r>
            <a:r>
              <a:rPr lang="en-US" sz="2000" dirty="0"/>
              <a:t>EU current framework for energy efficiency</a:t>
            </a:r>
            <a:endParaRPr lang="en-GB" sz="2000" i="1"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European Commission legislation under the Clean Energy for All Europeans Package is finalising the process of revision of key pieces of energy efficiency including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Energy Efficiency Directive (EED)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Energy Performance of Buildings Directive (EPBD)</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EED, EPBD, </a:t>
            </a:r>
            <a:r>
              <a:rPr lang="it-IT" sz="1800" dirty="0">
                <a:solidFill>
                  <a:srgbClr val="000000"/>
                </a:solidFill>
              </a:rPr>
              <a:t>Labelling and Ecodesign Regulation </a:t>
            </a:r>
          </a:p>
        </p:txBody>
      </p:sp>
    </p:spTree>
    <p:extLst>
      <p:ext uri="{BB962C8B-B14F-4D97-AF65-F5344CB8AC3E}">
        <p14:creationId xmlns:p14="http://schemas.microsoft.com/office/powerpoint/2010/main" val="24829928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1.1.2 </a:t>
            </a:r>
            <a:r>
              <a:rPr lang="en-US" sz="2000" dirty="0"/>
              <a:t>EU current framework for energy efficiency</a:t>
            </a:r>
            <a:endParaRPr lang="en-GB" sz="2000" i="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Regarding the EU regulatory framework on energy efficiency:</a:t>
            </a:r>
          </a:p>
          <a:p>
            <a:endParaRPr lang="en-US"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key element of EED is the new overall target, which goes from 20% improvement in energy efficiency by 2020 to 30% by 2030</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the Ecodesign Directive and Energy Labeling are an effective tool for improving the energy efficiency of the products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according to the provisions of the Member States they must adopt stricter minimum requirements to promote energy savings</a:t>
            </a:r>
            <a:endParaRPr lang="it-IT" sz="1800" dirty="0">
              <a:solidFill>
                <a:srgbClr val="000000"/>
              </a:solidFill>
            </a:endParaRPr>
          </a:p>
        </p:txBody>
      </p:sp>
    </p:spTree>
    <p:extLst>
      <p:ext uri="{BB962C8B-B14F-4D97-AF65-F5344CB8AC3E}">
        <p14:creationId xmlns:p14="http://schemas.microsoft.com/office/powerpoint/2010/main" val="28617635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.1.1 </a:t>
            </a:r>
            <a:endParaRPr lang="it-IT" sz="1800" dirty="0"/>
          </a:p>
          <a:p>
            <a:r>
              <a:rPr lang="en-US" sz="1600" dirty="0"/>
              <a:t>The European strategy  for </a:t>
            </a:r>
            <a:r>
              <a:rPr lang="en-US" sz="1600" dirty="0" smtClean="0"/>
              <a:t>Energy </a:t>
            </a:r>
            <a:r>
              <a:rPr lang="en-US" sz="1600" dirty="0"/>
              <a:t>Efficiency</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1.1.1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US" sz="1600" dirty="0" smtClean="0">
                <a:solidFill>
                  <a:schemeClr val="accent4">
                    <a:lumMod val="75000"/>
                  </a:schemeClr>
                </a:solidFill>
              </a:rPr>
              <a:t>In </a:t>
            </a:r>
            <a:r>
              <a:rPr lang="en-US" sz="1600" dirty="0">
                <a:solidFill>
                  <a:schemeClr val="accent4">
                    <a:lumMod val="75000"/>
                  </a:schemeClr>
                </a:solidFill>
              </a:rPr>
              <a:t>this unit we will deal with the main energy and climate targets set by the European Union for 2030, and the strategic role of energy efficiency in the sustainability and competitiveness of the member states</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147100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1.1.3 </a:t>
            </a:r>
            <a:r>
              <a:rPr lang="en-US" sz="2000" dirty="0"/>
              <a:t>EU policy framework for energy efficiency of buildings</a:t>
            </a:r>
            <a:endParaRPr lang="en-GB" sz="2000" i="1"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Renovation of residential buildings in Europe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will generate a low potential for energy savings as currently around 75% of the EU building stock is energy efficient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the key factor to meet the EU’s energy efficiency targets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not considered fundamental because investing in renovation is not considered economically viable by the European Union</a:t>
            </a:r>
            <a:endParaRPr lang="it-IT" sz="1800" dirty="0">
              <a:solidFill>
                <a:srgbClr val="000000"/>
              </a:solidFill>
            </a:endParaRPr>
          </a:p>
        </p:txBody>
      </p:sp>
    </p:spTree>
    <p:extLst>
      <p:ext uri="{BB962C8B-B14F-4D97-AF65-F5344CB8AC3E}">
        <p14:creationId xmlns:p14="http://schemas.microsoft.com/office/powerpoint/2010/main" val="1119165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1.1.3 </a:t>
            </a:r>
            <a:r>
              <a:rPr lang="en-US" sz="2000" dirty="0"/>
              <a:t>EU policy framework for energy efficiency of buildings</a:t>
            </a:r>
            <a:endParaRPr lang="en-GB" sz="2000" i="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Investments in energy efficiency of buildings:</a:t>
            </a:r>
            <a:endParaRPr lang="en-US"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can </a:t>
            </a:r>
            <a:r>
              <a:rPr lang="en-US" sz="1800" dirty="0">
                <a:solidFill>
                  <a:srgbClr val="000000"/>
                </a:solidFill>
                <a:ea typeface="Times New Roman" panose="02020603050405020304" pitchFamily="18" charset="0"/>
              </a:rPr>
              <a:t>stimulates the economy, especially the construction industry</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should be carefully assessed because collectively buildings in the EU are responsible for only 20% of energy consumption and 5-6% of GHG emissions, which mainly stem from construction, usage, renovation and demolition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only interesting for large companies can benefit from </a:t>
            </a:r>
            <a:r>
              <a:rPr lang="en-US" sz="1800" dirty="0">
                <a:solidFill>
                  <a:srgbClr val="000000"/>
                </a:solidFill>
                <a:ea typeface="Times New Roman" panose="02020603050405020304" pitchFamily="18" charset="0"/>
              </a:rPr>
              <a:t>a boosted renovation market</a:t>
            </a:r>
            <a:endParaRPr lang="it-IT" sz="1800" dirty="0">
              <a:solidFill>
                <a:srgbClr val="000000"/>
              </a:solidFill>
            </a:endParaRPr>
          </a:p>
        </p:txBody>
      </p:sp>
    </p:spTree>
    <p:extLst>
      <p:ext uri="{BB962C8B-B14F-4D97-AF65-F5344CB8AC3E}">
        <p14:creationId xmlns:p14="http://schemas.microsoft.com/office/powerpoint/2010/main" val="35487948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1.1.4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“nearly Zero Energy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means a buildings that has a very high energy performance in accordance with Energy Performance of Buildings Directive</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not one of the best options for increasing energy savings in Europe.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is too ambitious a standard compared to the current construction criteria in the building industry</a:t>
            </a:r>
            <a:endParaRPr lang="it-IT" sz="1800" dirty="0">
              <a:solidFill>
                <a:srgbClr val="000000"/>
              </a:solidFill>
            </a:endParaRPr>
          </a:p>
        </p:txBody>
      </p:sp>
    </p:spTree>
    <p:extLst>
      <p:ext uri="{BB962C8B-B14F-4D97-AF65-F5344CB8AC3E}">
        <p14:creationId xmlns:p14="http://schemas.microsoft.com/office/powerpoint/2010/main" val="7209201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1.1.4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With regard to </a:t>
            </a:r>
            <a:r>
              <a:rPr lang="en-US" sz="2000" dirty="0" err="1">
                <a:solidFill>
                  <a:srgbClr val="000000"/>
                </a:solidFill>
              </a:rPr>
              <a:t>nZEB</a:t>
            </a:r>
            <a:r>
              <a:rPr lang="en-US" sz="2000" dirty="0">
                <a:solidFill>
                  <a:srgbClr val="000000"/>
                </a:solidFill>
              </a:rPr>
              <a:t>:</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the EU has set a target for all new buildings to be nearly zero-energy (nZEB) by 2030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a nearly Zero-Energy Building (nZEB) is a building that has a very high energy performance. However, it is not necessary to use renewable sources to cover the energy needs of an nZEB building</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all new public buildings were to be nZEB as early as 2019</a:t>
            </a:r>
            <a:endParaRPr lang="it-IT" sz="1800" dirty="0">
              <a:solidFill>
                <a:srgbClr val="000000"/>
              </a:solidFill>
            </a:endParaRPr>
          </a:p>
        </p:txBody>
      </p:sp>
    </p:spTree>
    <p:extLst>
      <p:ext uri="{BB962C8B-B14F-4D97-AF65-F5344CB8AC3E}">
        <p14:creationId xmlns:p14="http://schemas.microsoft.com/office/powerpoint/2010/main" val="133044019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1.1.5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9</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amended EPBD Directive fit within the overall “Clean Energy for All Europeans” Package?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EPBD is important to build a resilient Energy Union and a forward-looking climate change policy putting energy efficiency first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building sector has a good potential to contribute to a carbon-neutral and competitive economy but this potential it is difficult to exploit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 EPBD is not fully in line with the Clean Energy Package</a:t>
            </a:r>
            <a:endParaRPr lang="it-IT" sz="1800" dirty="0">
              <a:solidFill>
                <a:srgbClr val="000000"/>
              </a:solidFill>
            </a:endParaRPr>
          </a:p>
        </p:txBody>
      </p:sp>
    </p:spTree>
    <p:extLst>
      <p:ext uri="{BB962C8B-B14F-4D97-AF65-F5344CB8AC3E}">
        <p14:creationId xmlns:p14="http://schemas.microsoft.com/office/powerpoint/2010/main" val="41864613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1.1.5 </a:t>
            </a:r>
            <a:r>
              <a:rPr lang="en-US" sz="2000" dirty="0"/>
              <a:t>Long-Term renovations strategies and nZEB buildings strategy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10</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“Clean Energy for All Europeans” Package:</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sets new targets for the EU by 2020, including a binding renewable energy target of at least 32%</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is a comprehensive set of legislation that defines European climate and energy policy for 2020 and beyond, composed of eight different pieces of legislation aimed at accelerating the energy transition in Europe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according to the European Union, will not generate significant impacts on GDP, economy and jobs created</a:t>
            </a:r>
            <a:endParaRPr lang="it-IT" sz="1800" dirty="0">
              <a:solidFill>
                <a:srgbClr val="000000"/>
              </a:solidFill>
            </a:endParaRPr>
          </a:p>
        </p:txBody>
      </p:sp>
    </p:spTree>
    <p:extLst>
      <p:ext uri="{BB962C8B-B14F-4D97-AF65-F5344CB8AC3E}">
        <p14:creationId xmlns:p14="http://schemas.microsoft.com/office/powerpoint/2010/main" val="20822548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1.1.6 </a:t>
            </a:r>
            <a:r>
              <a:rPr lang="en-US" sz="2000" dirty="0"/>
              <a:t>Six pillars for the EU future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By renovating an old energy-inefficient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 reduction of utility bills and an increase of the ability to keep home adequately warm can be expected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improvement of the health of the tenants by reducing illnesses and deaths caused by a poor indoor climate and the presence of leaks and dampness is not evident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revised EPBD directive does not support the uptake of technical innovation in the building sector</a:t>
            </a:r>
          </a:p>
        </p:txBody>
      </p:sp>
    </p:spTree>
    <p:extLst>
      <p:ext uri="{BB962C8B-B14F-4D97-AF65-F5344CB8AC3E}">
        <p14:creationId xmlns:p14="http://schemas.microsoft.com/office/powerpoint/2010/main" val="347776152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1.1.6 </a:t>
            </a:r>
            <a:r>
              <a:rPr lang="en-US" sz="2000" dirty="0"/>
              <a:t>Six pillars for the EU future</a:t>
            </a:r>
          </a:p>
          <a:p>
            <a:endParaRPr lang="en-US" sz="1600" dirty="0"/>
          </a:p>
          <a:p>
            <a:endParaRPr lang="en-US" sz="1600" dirty="0">
              <a:solidFill>
                <a:schemeClr val="accent6"/>
              </a:solidFill>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accent6"/>
                </a:solidFill>
              </a:rPr>
              <a:t>Strengthen</a:t>
            </a:r>
            <a:r>
              <a:rPr lang="it-IT" sz="1800" b="1" dirty="0">
                <a:solidFill>
                  <a:schemeClr val="accent6"/>
                </a:solidFill>
              </a:rPr>
              <a:t> monitoring and compliance: </a:t>
            </a:r>
            <a:r>
              <a:rPr lang="en-US" sz="1800" b="1" dirty="0">
                <a:solidFill>
                  <a:schemeClr val="accent6"/>
                </a:solidFill>
              </a:rPr>
              <a:t>the EPBD does not cover the following policies and support measures:</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EPBD does not actually cover quality of works while development of skills is crucial to meet building requirements and to secure a high performance of products and technologies in the long-term</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long-term national strategies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national financial measures </a:t>
            </a:r>
            <a:endParaRPr lang="it-IT" sz="1800" dirty="0">
              <a:solidFill>
                <a:srgbClr val="000000"/>
              </a:solidFill>
            </a:endParaRPr>
          </a:p>
        </p:txBody>
      </p:sp>
    </p:spTree>
    <p:extLst>
      <p:ext uri="{BB962C8B-B14F-4D97-AF65-F5344CB8AC3E}">
        <p14:creationId xmlns:p14="http://schemas.microsoft.com/office/powerpoint/2010/main" val="12366800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1.1.7 </a:t>
            </a:r>
            <a:r>
              <a:rPr lang="en-US" sz="2000"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Increasing the energy performance of a building</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in general is important: it is possible to realize an nZEB with very high energy performance, but only at considerable construction costs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has no significant impacts on public health and safety as it does not improve the indoor climate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therefore has a key role to play in achieving the ambitious goal of carbon-neutrality by 2050, set out in the European Green Deal</a:t>
            </a:r>
            <a:endParaRPr lang="it-IT" sz="1800" dirty="0">
              <a:solidFill>
                <a:srgbClr val="000000"/>
              </a:solidFill>
            </a:endParaRPr>
          </a:p>
        </p:txBody>
      </p:sp>
    </p:spTree>
    <p:extLst>
      <p:ext uri="{BB962C8B-B14F-4D97-AF65-F5344CB8AC3E}">
        <p14:creationId xmlns:p14="http://schemas.microsoft.com/office/powerpoint/2010/main" val="36756587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1.1.7 </a:t>
            </a:r>
            <a:r>
              <a:rPr lang="en-US" sz="2000"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en-GB"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Addressing energy efficiency in buildings can help to trigger multiple benefits. With reference to energy (or fuel) poverty):</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ct val="200000"/>
            </a:pPr>
            <a:r>
              <a:rPr lang="en-US" sz="1800" dirty="0">
                <a:solidFill>
                  <a:srgbClr val="000000"/>
                </a:solidFill>
              </a:rPr>
              <a:t>despite good intentions, the EPBD will not succeed in stimulating the transition to vigorous energy renovation programmes for fuel-poor homes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780021"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allows you to tackle fuel poverty: the EPBD can actively contribute to a more effective policy landscape to eliminate fuel poverty.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97280" y="4760699"/>
            <a:ext cx="77625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buSzPct val="200000"/>
            </a:pPr>
            <a:r>
              <a:rPr lang="en-US" sz="1800" dirty="0">
                <a:solidFill>
                  <a:srgbClr val="000000"/>
                </a:solidFill>
              </a:rPr>
              <a:t>energy poverty is not clearly linked to buildings</a:t>
            </a:r>
            <a:endParaRPr lang="it-IT" sz="1800" dirty="0">
              <a:solidFill>
                <a:srgbClr val="000000"/>
              </a:solidFill>
              <a:highlight>
                <a:srgbClr val="FFFF00"/>
              </a:highlight>
            </a:endParaRPr>
          </a:p>
        </p:txBody>
      </p:sp>
    </p:spTree>
    <p:extLst>
      <p:ext uri="{BB962C8B-B14F-4D97-AF65-F5344CB8AC3E}">
        <p14:creationId xmlns:p14="http://schemas.microsoft.com/office/powerpoint/2010/main" val="20783670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5" name="Rettangolo 4">
            <a:extLst>
              <a:ext uri="{FF2B5EF4-FFF2-40B4-BE49-F238E27FC236}">
                <a16:creationId xmlns="" xmlns:a16="http://schemas.microsoft.com/office/drawing/2014/main" id="{3EE5A678-7374-43A2-A037-50B3F52017A0}"/>
              </a:ext>
            </a:extLst>
          </p:cNvPr>
          <p:cNvSpPr/>
          <p:nvPr/>
        </p:nvSpPr>
        <p:spPr>
          <a:xfrm>
            <a:off x="184697" y="1208453"/>
            <a:ext cx="4572000" cy="4770537"/>
          </a:xfrm>
          <a:prstGeom prst="rect">
            <a:avLst/>
          </a:prstGeom>
        </p:spPr>
        <p:txBody>
          <a:bodyPr>
            <a:spAutoFit/>
          </a:bodyPr>
          <a:lstStyle/>
          <a:p>
            <a:pPr algn="just"/>
            <a:r>
              <a:rPr lang="en-US" sz="1600" b="1" dirty="0">
                <a:solidFill>
                  <a:srgbClr val="002060"/>
                </a:solidFill>
                <a:latin typeface="+mj-lt"/>
                <a:ea typeface="Times New Roman" panose="02020603050405020304" pitchFamily="18" charset="0"/>
              </a:rPr>
              <a:t>Reducing energy consumption and energy losses </a:t>
            </a:r>
            <a:r>
              <a:rPr lang="en-US" sz="1600" dirty="0">
                <a:solidFill>
                  <a:srgbClr val="002060"/>
                </a:solidFill>
                <a:latin typeface="+mj-lt"/>
                <a:ea typeface="Times New Roman" panose="02020603050405020304" pitchFamily="18" charset="0"/>
              </a:rPr>
              <a:t>is </a:t>
            </a:r>
            <a:r>
              <a:rPr lang="en-US" sz="1600" dirty="0" smtClean="0">
                <a:solidFill>
                  <a:srgbClr val="002060"/>
                </a:solidFill>
                <a:latin typeface="+mj-lt"/>
                <a:ea typeface="Times New Roman" panose="02020603050405020304" pitchFamily="18" charset="0"/>
              </a:rPr>
              <a:t>becoming </a:t>
            </a:r>
            <a:r>
              <a:rPr lang="en-US" sz="1600" dirty="0">
                <a:solidFill>
                  <a:srgbClr val="002060"/>
                </a:solidFill>
                <a:latin typeface="+mj-lt"/>
                <a:ea typeface="Times New Roman" panose="02020603050405020304" pitchFamily="18" charset="0"/>
              </a:rPr>
              <a:t>increasingly important for the EU. </a:t>
            </a:r>
            <a:r>
              <a:rPr lang="en-US" sz="1600" b="1" dirty="0">
                <a:solidFill>
                  <a:srgbClr val="0070C0"/>
                </a:solidFill>
                <a:latin typeface="+mj-lt"/>
                <a:ea typeface="Times New Roman" panose="02020603050405020304" pitchFamily="18" charset="0"/>
              </a:rPr>
              <a:t>In 2007</a:t>
            </a:r>
            <a:r>
              <a:rPr lang="en-US" sz="1600" dirty="0">
                <a:solidFill>
                  <a:srgbClr val="002060"/>
                </a:solidFill>
                <a:latin typeface="+mj-lt"/>
                <a:ea typeface="Times New Roman" panose="02020603050405020304" pitchFamily="18" charset="0"/>
              </a:rPr>
              <a:t>, EU leaders set the target to </a:t>
            </a:r>
            <a:r>
              <a:rPr lang="en-US" sz="1600" b="1" dirty="0">
                <a:solidFill>
                  <a:srgbClr val="002060"/>
                </a:solidFill>
                <a:latin typeface="+mj-lt"/>
                <a:ea typeface="Times New Roman" panose="02020603050405020304" pitchFamily="18" charset="0"/>
              </a:rPr>
              <a:t>cut the Union's annual energy consumption </a:t>
            </a:r>
            <a:r>
              <a:rPr lang="en-US" sz="1600" dirty="0">
                <a:solidFill>
                  <a:srgbClr val="002060"/>
                </a:solidFill>
                <a:latin typeface="+mj-lt"/>
                <a:ea typeface="Times New Roman" panose="02020603050405020304" pitchFamily="18" charset="0"/>
              </a:rPr>
              <a:t>by 20% by 2020. </a:t>
            </a:r>
          </a:p>
          <a:p>
            <a:pPr algn="just"/>
            <a:r>
              <a:rPr lang="en-US" sz="1600" b="1" dirty="0">
                <a:solidFill>
                  <a:srgbClr val="0070C0"/>
                </a:solidFill>
                <a:latin typeface="+mj-lt"/>
                <a:ea typeface="Times New Roman" panose="02020603050405020304" pitchFamily="18" charset="0"/>
              </a:rPr>
              <a:t>In </a:t>
            </a:r>
            <a:r>
              <a:rPr lang="en-US" sz="1600" b="1" dirty="0" smtClean="0">
                <a:solidFill>
                  <a:srgbClr val="0070C0"/>
                </a:solidFill>
                <a:latin typeface="+mj-lt"/>
                <a:ea typeface="Times New Roman" panose="02020603050405020304" pitchFamily="18" charset="0"/>
              </a:rPr>
              <a:t>2018, </a:t>
            </a:r>
            <a:r>
              <a:rPr lang="en-US" sz="1600" dirty="0" smtClean="0">
                <a:solidFill>
                  <a:srgbClr val="002060"/>
                </a:solidFill>
                <a:latin typeface="+mj-lt"/>
                <a:ea typeface="Times New Roman" panose="02020603050405020304" pitchFamily="18" charset="0"/>
              </a:rPr>
              <a:t>a </a:t>
            </a:r>
            <a:r>
              <a:rPr lang="en-US" sz="1600" dirty="0">
                <a:solidFill>
                  <a:srgbClr val="002060"/>
                </a:solidFill>
                <a:latin typeface="+mj-lt"/>
                <a:ea typeface="Times New Roman" panose="02020603050405020304" pitchFamily="18" charset="0"/>
              </a:rPr>
              <a:t>new target was set </a:t>
            </a:r>
            <a:r>
              <a:rPr lang="en-US" sz="1600" dirty="0" smtClean="0">
                <a:solidFill>
                  <a:srgbClr val="002060"/>
                </a:solidFill>
                <a:latin typeface="+mj-lt"/>
                <a:ea typeface="Times New Roman" panose="02020603050405020304" pitchFamily="18" charset="0"/>
              </a:rPr>
              <a:t>to </a:t>
            </a:r>
            <a:r>
              <a:rPr lang="en-US" sz="1600" dirty="0">
                <a:solidFill>
                  <a:srgbClr val="002060"/>
                </a:solidFill>
                <a:latin typeface="+mj-lt"/>
                <a:ea typeface="Times New Roman" panose="02020603050405020304" pitchFamily="18" charset="0"/>
              </a:rPr>
              <a:t>reduce energy consumption by at least 32.5% by 2030. </a:t>
            </a:r>
          </a:p>
          <a:p>
            <a:pPr algn="just"/>
            <a:r>
              <a:rPr lang="en-US" sz="1600" dirty="0">
                <a:solidFill>
                  <a:srgbClr val="002060"/>
                </a:solidFill>
                <a:latin typeface="+mj-lt"/>
                <a:ea typeface="Times New Roman" panose="02020603050405020304" pitchFamily="18" charset="0"/>
              </a:rPr>
              <a:t>Energy efficiency measures </a:t>
            </a:r>
            <a:r>
              <a:rPr lang="en-US" sz="1600" dirty="0" smtClean="0">
                <a:solidFill>
                  <a:srgbClr val="002060"/>
                </a:solidFill>
                <a:latin typeface="+mj-lt"/>
                <a:ea typeface="Times New Roman" panose="02020603050405020304" pitchFamily="18" charset="0"/>
              </a:rPr>
              <a:t>are </a:t>
            </a:r>
            <a:r>
              <a:rPr lang="en-US" sz="1600" dirty="0">
                <a:solidFill>
                  <a:srgbClr val="002060"/>
                </a:solidFill>
                <a:latin typeface="+mj-lt"/>
                <a:ea typeface="Times New Roman" panose="02020603050405020304" pitchFamily="18" charset="0"/>
              </a:rPr>
              <a:t>being increasingly recognized as a means not only to ensure sustainable energy supply, reduce greenhouse gas emissions, improve security of supply and reduce import costs, but also to promote the Union's competitiveness. </a:t>
            </a:r>
          </a:p>
          <a:p>
            <a:pPr algn="just"/>
            <a:r>
              <a:rPr lang="en-US" sz="1600" b="1" dirty="0">
                <a:solidFill>
                  <a:srgbClr val="002060"/>
                </a:solidFill>
                <a:latin typeface="+mj-lt"/>
                <a:ea typeface="Times New Roman" panose="02020603050405020304" pitchFamily="18" charset="0"/>
              </a:rPr>
              <a:t>Energy efficiency is therefore a strategic priority </a:t>
            </a:r>
            <a:r>
              <a:rPr lang="en-US" sz="1600" dirty="0">
                <a:solidFill>
                  <a:srgbClr val="002060"/>
                </a:solidFill>
                <a:latin typeface="+mj-lt"/>
                <a:ea typeface="Times New Roman" panose="02020603050405020304" pitchFamily="18" charset="0"/>
              </a:rPr>
              <a:t>of the Energy Union, and the EU promotes the principle of </a:t>
            </a:r>
            <a:r>
              <a:rPr lang="en-US" sz="1600" b="1" i="1" dirty="0">
                <a:solidFill>
                  <a:srgbClr val="00B050"/>
                </a:solidFill>
                <a:latin typeface="+mj-lt"/>
                <a:ea typeface="Times New Roman" panose="02020603050405020304" pitchFamily="18" charset="0"/>
              </a:rPr>
              <a:t>energy efficiency first</a:t>
            </a:r>
            <a:r>
              <a:rPr lang="en-US" sz="1600" dirty="0">
                <a:solidFill>
                  <a:srgbClr val="002060"/>
                </a:solidFill>
                <a:latin typeface="+mj-lt"/>
                <a:ea typeface="Times New Roman" panose="02020603050405020304" pitchFamily="18" charset="0"/>
              </a:rPr>
              <a:t>. The future policy framework for </a:t>
            </a:r>
            <a:r>
              <a:rPr lang="en-US" sz="1600" dirty="0" smtClean="0">
                <a:solidFill>
                  <a:srgbClr val="002060"/>
                </a:solidFill>
                <a:latin typeface="+mj-lt"/>
                <a:ea typeface="Times New Roman" panose="02020603050405020304" pitchFamily="18" charset="0"/>
              </a:rPr>
              <a:t>the </a:t>
            </a:r>
            <a:r>
              <a:rPr lang="en-US" sz="1600" dirty="0">
                <a:solidFill>
                  <a:srgbClr val="002060"/>
                </a:solidFill>
                <a:latin typeface="+mj-lt"/>
                <a:ea typeface="Times New Roman" panose="02020603050405020304" pitchFamily="18" charset="0"/>
              </a:rPr>
              <a:t>post-2030 period is under discussion and </a:t>
            </a:r>
            <a:r>
              <a:rPr lang="en-US" sz="1600" dirty="0" smtClean="0">
                <a:solidFill>
                  <a:srgbClr val="002060"/>
                </a:solidFill>
                <a:latin typeface="+mj-lt"/>
                <a:ea typeface="Times New Roman" panose="02020603050405020304" pitchFamily="18" charset="0"/>
              </a:rPr>
              <a:t>new </a:t>
            </a:r>
            <a:r>
              <a:rPr lang="en-US" sz="1600" dirty="0">
                <a:solidFill>
                  <a:srgbClr val="002060"/>
                </a:solidFill>
                <a:latin typeface="+mj-lt"/>
                <a:ea typeface="Times New Roman" panose="02020603050405020304" pitchFamily="18" charset="0"/>
              </a:rPr>
              <a:t>long-term limits (up to 2050</a:t>
            </a:r>
            <a:r>
              <a:rPr lang="en-US" sz="1600" dirty="0" smtClean="0">
                <a:solidFill>
                  <a:srgbClr val="002060"/>
                </a:solidFill>
                <a:latin typeface="+mj-lt"/>
                <a:ea typeface="Times New Roman" panose="02020603050405020304" pitchFamily="18" charset="0"/>
              </a:rPr>
              <a:t>) </a:t>
            </a:r>
            <a:r>
              <a:rPr lang="en-US" sz="1600" dirty="0">
                <a:solidFill>
                  <a:srgbClr val="002060"/>
                </a:solidFill>
                <a:latin typeface="+mj-lt"/>
                <a:ea typeface="Times New Roman" panose="02020603050405020304" pitchFamily="18" charset="0"/>
              </a:rPr>
              <a:t>are being considered.</a:t>
            </a:r>
            <a:endParaRPr lang="it-IT" sz="1600" dirty="0">
              <a:solidFill>
                <a:srgbClr val="002060"/>
              </a:solidFill>
              <a:latin typeface="+mj-lt"/>
              <a:ea typeface="Times New Roman" panose="02020603050405020304" pitchFamily="18" charset="0"/>
            </a:endParaRPr>
          </a:p>
        </p:txBody>
      </p:sp>
      <p:pic>
        <p:nvPicPr>
          <p:cNvPr id="6" name="Picture 2" descr="EU legislation - CRE">
            <a:extLst>
              <a:ext uri="{FF2B5EF4-FFF2-40B4-BE49-F238E27FC236}">
                <a16:creationId xmlns="" xmlns:a16="http://schemas.microsoft.com/office/drawing/2014/main" id="{6E17FC8E-D015-4B8C-861E-1232734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488" y="1066603"/>
            <a:ext cx="4353512" cy="2107753"/>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 xmlns:a16="http://schemas.microsoft.com/office/drawing/2014/main" id="{BFC81CCA-A5FC-4428-B1A0-BBCDAD6573D4}"/>
              </a:ext>
            </a:extLst>
          </p:cNvPr>
          <p:cNvSpPr/>
          <p:nvPr/>
        </p:nvSpPr>
        <p:spPr>
          <a:xfrm>
            <a:off x="5002946" y="5732769"/>
            <a:ext cx="2510367" cy="276999"/>
          </a:xfrm>
          <a:prstGeom prst="rect">
            <a:avLst/>
          </a:prstGeom>
        </p:spPr>
        <p:txBody>
          <a:bodyPr wrap="none">
            <a:spAutoFit/>
          </a:bodyPr>
          <a:lstStyle/>
          <a:p>
            <a:r>
              <a:rPr lang="it-IT" sz="1200" dirty="0">
                <a:hlinkClick r:id="rId4"/>
              </a:rPr>
              <a:t>Source: https://www.buildup.eu/</a:t>
            </a:r>
            <a:endParaRPr lang="it-IT" sz="1200" dirty="0"/>
          </a:p>
        </p:txBody>
      </p:sp>
      <p:pic>
        <p:nvPicPr>
          <p:cNvPr id="10" name="Immagine 9">
            <a:extLst>
              <a:ext uri="{FF2B5EF4-FFF2-40B4-BE49-F238E27FC236}">
                <a16:creationId xmlns="" xmlns:a16="http://schemas.microsoft.com/office/drawing/2014/main" id="{CD4FD24D-EA45-44BB-900D-C811B5C91D58}"/>
              </a:ext>
            </a:extLst>
          </p:cNvPr>
          <p:cNvPicPr>
            <a:picLocks noChangeAspect="1"/>
          </p:cNvPicPr>
          <p:nvPr/>
        </p:nvPicPr>
        <p:blipFill>
          <a:blip r:embed="rId5"/>
          <a:stretch>
            <a:fillRect/>
          </a:stretch>
        </p:blipFill>
        <p:spPr>
          <a:xfrm>
            <a:off x="4790487" y="3293643"/>
            <a:ext cx="4224001" cy="2304000"/>
          </a:xfrm>
          <a:prstGeom prst="rect">
            <a:avLst/>
          </a:prstGeom>
        </p:spPr>
      </p:pic>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2</a:t>
            </a:r>
            <a:r>
              <a:rPr lang="cs-CZ" sz="1800" dirty="0"/>
              <a:t> </a:t>
            </a:r>
            <a:endParaRPr lang="it-IT" sz="1800" dirty="0"/>
          </a:p>
          <a:p>
            <a:r>
              <a:rPr lang="en-US" sz="1600" dirty="0"/>
              <a:t>EU current framework for energy efficiency</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1.1.2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US" sz="1600" dirty="0">
                <a:solidFill>
                  <a:schemeClr val="accent4">
                    <a:lumMod val="75000"/>
                  </a:schemeClr>
                </a:solidFill>
              </a:rPr>
              <a:t>This unit </a:t>
            </a:r>
            <a:r>
              <a:rPr lang="en-GB" sz="1600" dirty="0">
                <a:solidFill>
                  <a:schemeClr val="accent4">
                    <a:lumMod val="75000"/>
                  </a:schemeClr>
                </a:solidFill>
              </a:rPr>
              <a:t>summarises</a:t>
            </a:r>
            <a:r>
              <a:rPr lang="en-US" sz="1600" dirty="0">
                <a:solidFill>
                  <a:schemeClr val="accent4">
                    <a:lumMod val="75000"/>
                  </a:schemeClr>
                </a:solidFill>
              </a:rPr>
              <a:t> the current EU regulatory framework for energy </a:t>
            </a:r>
            <a:r>
              <a:rPr lang="en-US" sz="1600" dirty="0" smtClean="0">
                <a:solidFill>
                  <a:schemeClr val="accent4">
                    <a:lumMod val="75000"/>
                  </a:schemeClr>
                </a:solidFill>
              </a:rPr>
              <a:t>efficiency, </a:t>
            </a:r>
            <a:r>
              <a:rPr lang="en-US" sz="1600" dirty="0">
                <a:solidFill>
                  <a:schemeClr val="accent4">
                    <a:lumMod val="75000"/>
                  </a:schemeClr>
                </a:solidFill>
              </a:rPr>
              <a:t>focusing on the relevant European </a:t>
            </a:r>
            <a:r>
              <a:rPr lang="en-US" sz="1600" dirty="0" smtClean="0">
                <a:solidFill>
                  <a:schemeClr val="accent4">
                    <a:lumMod val="75000"/>
                  </a:schemeClr>
                </a:solidFill>
              </a:rPr>
              <a:t>directives.</a:t>
            </a:r>
            <a:endParaRPr lang="en-GB" sz="1600" strike="sngStrike" dirty="0"/>
          </a:p>
        </p:txBody>
      </p:sp>
    </p:spTree>
    <p:extLst>
      <p:ext uri="{BB962C8B-B14F-4D97-AF65-F5344CB8AC3E}">
        <p14:creationId xmlns:p14="http://schemas.microsoft.com/office/powerpoint/2010/main" val="39110115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9" name="Rettangolo 8">
            <a:extLst>
              <a:ext uri="{FF2B5EF4-FFF2-40B4-BE49-F238E27FC236}">
                <a16:creationId xmlns="" xmlns:a16="http://schemas.microsoft.com/office/drawing/2014/main" id="{53697C16-BCEF-434E-A98C-89335694495B}"/>
              </a:ext>
            </a:extLst>
          </p:cNvPr>
          <p:cNvSpPr/>
          <p:nvPr/>
        </p:nvSpPr>
        <p:spPr>
          <a:xfrm>
            <a:off x="-2940" y="2965901"/>
            <a:ext cx="5294988" cy="3247492"/>
          </a:xfrm>
          <a:prstGeom prst="rect">
            <a:avLst/>
          </a:prstGeom>
        </p:spPr>
        <p:txBody>
          <a:bodyPr wrap="square">
            <a:spAutoFit/>
          </a:bodyPr>
          <a:lstStyle/>
          <a:p>
            <a:pPr marL="177800" marR="161449" algn="just">
              <a:lnSpc>
                <a:spcPct val="115000"/>
              </a:lnSpc>
              <a:spcBef>
                <a:spcPts val="450"/>
              </a:spcBef>
            </a:pPr>
            <a:r>
              <a:rPr lang="en-US" sz="1600" dirty="0">
                <a:solidFill>
                  <a:srgbClr val="002060"/>
                </a:solidFill>
                <a:latin typeface="+mj-lt"/>
                <a:ea typeface="Times New Roman" panose="02020603050405020304" pitchFamily="18" charset="0"/>
              </a:rPr>
              <a:t>The Directive 2012/27/EU also introduces a number of binding </a:t>
            </a:r>
            <a:r>
              <a:rPr lang="en-US" sz="1600" b="1" dirty="0">
                <a:solidFill>
                  <a:srgbClr val="0070C0"/>
                </a:solidFill>
                <a:latin typeface="+mj-lt"/>
                <a:ea typeface="Times New Roman" panose="02020603050405020304" pitchFamily="18" charset="0"/>
              </a:rPr>
              <a:t>measures to help Member States achieving the goals a</a:t>
            </a:r>
            <a:r>
              <a:rPr lang="en-US" sz="1600" dirty="0">
                <a:solidFill>
                  <a:srgbClr val="002060"/>
                </a:solidFill>
                <a:latin typeface="+mj-lt"/>
                <a:ea typeface="Times New Roman" panose="02020603050405020304" pitchFamily="18" charset="0"/>
              </a:rPr>
              <a:t>nd establishes legally binding rules for end users and energy suppliers. </a:t>
            </a:r>
          </a:p>
          <a:p>
            <a:pPr marL="177800" marR="161449" algn="just">
              <a:lnSpc>
                <a:spcPct val="115000"/>
              </a:lnSpc>
              <a:spcBef>
                <a:spcPts val="450"/>
              </a:spcBef>
            </a:pPr>
            <a:r>
              <a:rPr lang="en-US" sz="1600" dirty="0">
                <a:solidFill>
                  <a:srgbClr val="002060"/>
                </a:solidFill>
                <a:latin typeface="+mj-lt"/>
                <a:ea typeface="Times New Roman" panose="02020603050405020304" pitchFamily="18" charset="0"/>
              </a:rPr>
              <a:t>Additional energy efficiency standards for products and buildings are set by the </a:t>
            </a:r>
            <a:r>
              <a:rPr lang="en-GB" sz="1600" b="1" dirty="0" err="1">
                <a:solidFill>
                  <a:srgbClr val="0070C0"/>
                </a:solidFill>
                <a:latin typeface="+mj-lt"/>
                <a:ea typeface="Times New Roman" panose="02020603050405020304" pitchFamily="18" charset="0"/>
              </a:rPr>
              <a:t>Ecodesign</a:t>
            </a:r>
            <a:r>
              <a:rPr lang="en-US" sz="1600" b="1" dirty="0">
                <a:solidFill>
                  <a:srgbClr val="002060"/>
                </a:solidFill>
                <a:latin typeface="+mj-lt"/>
                <a:ea typeface="Times New Roman" panose="02020603050405020304" pitchFamily="18" charset="0"/>
              </a:rPr>
              <a:t> </a:t>
            </a:r>
            <a:r>
              <a:rPr lang="en-US" sz="1600" b="1" dirty="0">
                <a:solidFill>
                  <a:srgbClr val="0070C0"/>
                </a:solidFill>
                <a:latin typeface="+mj-lt"/>
                <a:ea typeface="Times New Roman" panose="02020603050405020304" pitchFamily="18" charset="0"/>
              </a:rPr>
              <a:t>Directive</a:t>
            </a:r>
            <a:r>
              <a:rPr lang="en-US" sz="1600" b="1" dirty="0">
                <a:solidFill>
                  <a:srgbClr val="002060"/>
                </a:solidFill>
                <a:latin typeface="+mj-lt"/>
                <a:ea typeface="Times New Roman" panose="02020603050405020304" pitchFamily="18" charset="0"/>
              </a:rPr>
              <a:t> </a:t>
            </a:r>
            <a:r>
              <a:rPr lang="en-US" sz="1600" dirty="0">
                <a:solidFill>
                  <a:srgbClr val="002060"/>
                </a:solidFill>
                <a:latin typeface="+mj-lt"/>
                <a:ea typeface="Times New Roman" panose="02020603050405020304" pitchFamily="18" charset="0"/>
              </a:rPr>
              <a:t>(2009/125/EC), the </a:t>
            </a:r>
            <a:r>
              <a:rPr lang="en-US" sz="1600" b="1" dirty="0">
                <a:solidFill>
                  <a:srgbClr val="0070C0"/>
                </a:solidFill>
                <a:latin typeface="+mj-lt"/>
                <a:ea typeface="Times New Roman" panose="02020603050405020304" pitchFamily="18" charset="0"/>
              </a:rPr>
              <a:t>Energy Labeling Directive</a:t>
            </a:r>
            <a:r>
              <a:rPr lang="en-US" sz="1600" b="1" dirty="0">
                <a:solidFill>
                  <a:srgbClr val="002060"/>
                </a:solidFill>
                <a:latin typeface="+mj-lt"/>
                <a:ea typeface="Times New Roman" panose="02020603050405020304" pitchFamily="18" charset="0"/>
              </a:rPr>
              <a:t> </a:t>
            </a:r>
            <a:r>
              <a:rPr lang="en-US" sz="1600" dirty="0">
                <a:solidFill>
                  <a:srgbClr val="002060"/>
                </a:solidFill>
                <a:latin typeface="+mj-lt"/>
                <a:ea typeface="Times New Roman" panose="02020603050405020304" pitchFamily="18" charset="0"/>
              </a:rPr>
              <a:t>(2010/30/EU), which was updated in 2017 (2017/1369/EU), and the </a:t>
            </a:r>
            <a:r>
              <a:rPr lang="en-US" sz="1600" b="1" dirty="0">
                <a:solidFill>
                  <a:srgbClr val="0070C0"/>
                </a:solidFill>
                <a:latin typeface="+mj-lt"/>
                <a:ea typeface="Times New Roman" panose="02020603050405020304" pitchFamily="18" charset="0"/>
              </a:rPr>
              <a:t>Energy Performance of Buildings Directive</a:t>
            </a:r>
            <a:r>
              <a:rPr lang="en-US" sz="1600" dirty="0">
                <a:solidFill>
                  <a:srgbClr val="0070C0"/>
                </a:solidFill>
                <a:latin typeface="+mj-lt"/>
                <a:ea typeface="Times New Roman" panose="02020603050405020304" pitchFamily="18" charset="0"/>
              </a:rPr>
              <a:t> </a:t>
            </a:r>
            <a:r>
              <a:rPr lang="en-US" sz="1600" dirty="0">
                <a:solidFill>
                  <a:srgbClr val="002060"/>
                </a:solidFill>
                <a:latin typeface="+mj-lt"/>
                <a:ea typeface="Times New Roman" panose="02020603050405020304" pitchFamily="18" charset="0"/>
              </a:rPr>
              <a:t>(2010/31/EU) amended in 2018 (2018/844/EU).</a:t>
            </a:r>
            <a:endParaRPr lang="it-IT" sz="1600" dirty="0">
              <a:solidFill>
                <a:srgbClr val="002060"/>
              </a:solidFill>
              <a:latin typeface="+mj-lt"/>
              <a:ea typeface="Times New Roman" panose="02020603050405020304" pitchFamily="18" charset="0"/>
            </a:endParaRPr>
          </a:p>
        </p:txBody>
      </p:sp>
      <p:pic>
        <p:nvPicPr>
          <p:cNvPr id="10" name="Picture 4" descr="Energy efficiency in buildings - ppt download">
            <a:extLst>
              <a:ext uri="{FF2B5EF4-FFF2-40B4-BE49-F238E27FC236}">
                <a16:creationId xmlns="" xmlns:a16="http://schemas.microsoft.com/office/drawing/2014/main" id="{B673F42A-A32C-46D6-B1E4-226C5DC6B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23" t="29267" r="18741" b="8338"/>
          <a:stretch/>
        </p:blipFill>
        <p:spPr bwMode="auto">
          <a:xfrm>
            <a:off x="5189275" y="3124512"/>
            <a:ext cx="3839013" cy="287237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 xmlns:a16="http://schemas.microsoft.com/office/drawing/2014/main" id="{E5447E76-5CCB-4F74-8E92-785B2768DAFF}"/>
              </a:ext>
            </a:extLst>
          </p:cNvPr>
          <p:cNvSpPr/>
          <p:nvPr/>
        </p:nvSpPr>
        <p:spPr>
          <a:xfrm>
            <a:off x="192462" y="1114657"/>
            <a:ext cx="8835826" cy="1855380"/>
          </a:xfrm>
          <a:prstGeom prst="rect">
            <a:avLst/>
          </a:prstGeom>
        </p:spPr>
        <p:txBody>
          <a:bodyPr wrap="square">
            <a:spAutoFit/>
          </a:bodyPr>
          <a:lstStyle/>
          <a:p>
            <a:pPr marR="161449" algn="just">
              <a:lnSpc>
                <a:spcPct val="115000"/>
              </a:lnSpc>
              <a:spcBef>
                <a:spcPts val="450"/>
              </a:spcBef>
            </a:pPr>
            <a:r>
              <a:rPr lang="en-US" sz="1600" dirty="0">
                <a:solidFill>
                  <a:srgbClr val="002060"/>
                </a:solidFill>
                <a:ea typeface="Times New Roman" panose="02020603050405020304" pitchFamily="18" charset="0"/>
              </a:rPr>
              <a:t>The current framework for energy efficiency consists of a series of Directives, which are </a:t>
            </a:r>
            <a:r>
              <a:rPr lang="en-US" sz="1600" dirty="0" smtClean="0">
                <a:solidFill>
                  <a:srgbClr val="FF0000"/>
                </a:solidFill>
                <a:ea typeface="Times New Roman" panose="02020603050405020304" pitchFamily="18" charset="0"/>
              </a:rPr>
              <a:t> </a:t>
            </a:r>
            <a:r>
              <a:rPr lang="en-US" sz="1600" dirty="0">
                <a:solidFill>
                  <a:srgbClr val="002060"/>
                </a:solidFill>
                <a:ea typeface="Times New Roman" panose="02020603050405020304" pitchFamily="18" charset="0"/>
              </a:rPr>
              <a:t>being, or </a:t>
            </a:r>
            <a:r>
              <a:rPr lang="en-US" sz="1600" dirty="0" smtClean="0">
                <a:solidFill>
                  <a:srgbClr val="002060"/>
                </a:solidFill>
                <a:ea typeface="Times New Roman" panose="02020603050405020304" pitchFamily="18" charset="0"/>
              </a:rPr>
              <a:t>expected to be, </a:t>
            </a:r>
            <a:r>
              <a:rPr lang="en-US" sz="1600" dirty="0">
                <a:solidFill>
                  <a:srgbClr val="002060"/>
                </a:solidFill>
                <a:ea typeface="Times New Roman" panose="02020603050405020304" pitchFamily="18" charset="0"/>
              </a:rPr>
              <a:t>revised.</a:t>
            </a:r>
          </a:p>
          <a:p>
            <a:pPr marR="161449" algn="just">
              <a:lnSpc>
                <a:spcPct val="115000"/>
              </a:lnSpc>
              <a:spcBef>
                <a:spcPts val="450"/>
              </a:spcBef>
            </a:pPr>
            <a:r>
              <a:rPr lang="en-US" sz="1600" dirty="0">
                <a:solidFill>
                  <a:srgbClr val="002060"/>
                </a:solidFill>
                <a:ea typeface="Times New Roman" panose="02020603050405020304" pitchFamily="18" charset="0"/>
              </a:rPr>
              <a:t>The </a:t>
            </a:r>
            <a:r>
              <a:rPr lang="en-US" sz="1600" b="1" dirty="0">
                <a:solidFill>
                  <a:srgbClr val="0070C0"/>
                </a:solidFill>
                <a:ea typeface="Times New Roman" panose="02020603050405020304" pitchFamily="18" charset="0"/>
              </a:rPr>
              <a:t>Energy</a:t>
            </a:r>
            <a:r>
              <a:rPr lang="en-US" sz="1600" b="1" dirty="0">
                <a:solidFill>
                  <a:srgbClr val="002060"/>
                </a:solidFill>
                <a:ea typeface="Times New Roman" panose="02020603050405020304" pitchFamily="18" charset="0"/>
              </a:rPr>
              <a:t> </a:t>
            </a:r>
            <a:r>
              <a:rPr lang="en-US" sz="1600" b="1" dirty="0">
                <a:solidFill>
                  <a:srgbClr val="0070C0"/>
                </a:solidFill>
                <a:ea typeface="Times New Roman" panose="02020603050405020304" pitchFamily="18" charset="0"/>
              </a:rPr>
              <a:t>Efficiency Directive</a:t>
            </a:r>
            <a:r>
              <a:rPr lang="en-US" sz="1600" dirty="0">
                <a:solidFill>
                  <a:srgbClr val="0070C0"/>
                </a:solidFill>
                <a:ea typeface="Times New Roman" panose="02020603050405020304" pitchFamily="18" charset="0"/>
              </a:rPr>
              <a:t> </a:t>
            </a:r>
            <a:r>
              <a:rPr lang="en-US" sz="1600" dirty="0">
                <a:solidFill>
                  <a:srgbClr val="002060"/>
                </a:solidFill>
                <a:ea typeface="Times New Roman" panose="02020603050405020304" pitchFamily="18" charset="0"/>
              </a:rPr>
              <a:t>(2012/27/EU - EED), which entered into force in December 2012, requires Member States to define </a:t>
            </a:r>
            <a:r>
              <a:rPr lang="en-US" sz="1600" b="1" dirty="0">
                <a:solidFill>
                  <a:srgbClr val="0070C0"/>
                </a:solidFill>
                <a:ea typeface="Times New Roman" panose="02020603050405020304" pitchFamily="18" charset="0"/>
              </a:rPr>
              <a:t>indicative national energy efficiency targets </a:t>
            </a:r>
            <a:r>
              <a:rPr lang="en-US" sz="1600" dirty="0">
                <a:solidFill>
                  <a:srgbClr val="002060"/>
                </a:solidFill>
                <a:ea typeface="Times New Roman" panose="02020603050405020304" pitchFamily="18" charset="0"/>
              </a:rPr>
              <a:t>to ensure that the EU achieves its main goal of reducing 20% energy consumption by 2020. Member States are free to adopt stricter minimum requirements to promote energy savings. </a:t>
            </a:r>
          </a:p>
        </p:txBody>
      </p:sp>
    </p:spTree>
    <p:extLst>
      <p:ext uri="{BB962C8B-B14F-4D97-AF65-F5344CB8AC3E}">
        <p14:creationId xmlns:p14="http://schemas.microsoft.com/office/powerpoint/2010/main" val="24079796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.1.</a:t>
            </a:r>
            <a:r>
              <a:rPr lang="it-IT" sz="1800" dirty="0"/>
              <a:t>3</a:t>
            </a:r>
            <a:r>
              <a:rPr lang="cs-CZ" sz="1800" dirty="0"/>
              <a:t> </a:t>
            </a:r>
            <a:endParaRPr lang="it-IT" sz="1800" dirty="0"/>
          </a:p>
          <a:p>
            <a:r>
              <a:rPr lang="en-US" sz="1600" dirty="0"/>
              <a:t>EU policy framework for energy efficiency of buildings</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1.1.3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US" sz="1600" dirty="0">
                <a:solidFill>
                  <a:schemeClr val="accent4">
                    <a:lumMod val="75000"/>
                  </a:schemeClr>
                </a:solidFill>
              </a:rPr>
              <a:t>In this unit we will deal with the key data on the energy consumption of buildings in Europe, the potential savings from the  renovation of existing buildings and relevant  market opportunities.</a:t>
            </a:r>
            <a:endParaRPr lang="en-GB" sz="1600" dirty="0">
              <a:solidFill>
                <a:schemeClr val="accent4">
                  <a:lumMod val="75000"/>
                </a:schemeClr>
              </a:solidFill>
              <a:highlight>
                <a:srgbClr val="FFFF00"/>
              </a:highlight>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1802351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6" name="Rettangolo 5">
            <a:extLst>
              <a:ext uri="{FF2B5EF4-FFF2-40B4-BE49-F238E27FC236}">
                <a16:creationId xmlns="" xmlns:a16="http://schemas.microsoft.com/office/drawing/2014/main" id="{D038616F-1146-4505-A622-8F91F15044D3}"/>
              </a:ext>
            </a:extLst>
          </p:cNvPr>
          <p:cNvSpPr/>
          <p:nvPr/>
        </p:nvSpPr>
        <p:spPr>
          <a:xfrm>
            <a:off x="164545" y="1110109"/>
            <a:ext cx="5393346" cy="5317353"/>
          </a:xfrm>
          <a:prstGeom prst="rect">
            <a:avLst/>
          </a:prstGeom>
        </p:spPr>
        <p:txBody>
          <a:bodyPr wrap="square">
            <a:spAutoFit/>
          </a:bodyPr>
          <a:lstStyle/>
          <a:p>
            <a:pPr marR="161449" algn="just">
              <a:lnSpc>
                <a:spcPct val="115000"/>
              </a:lnSpc>
              <a:spcBef>
                <a:spcPts val="450"/>
              </a:spcBef>
            </a:pPr>
            <a:r>
              <a:rPr lang="en-US" sz="1600" b="1" dirty="0">
                <a:solidFill>
                  <a:srgbClr val="0070C0"/>
                </a:solidFill>
                <a:latin typeface="+mj-lt"/>
                <a:ea typeface="Times New Roman" panose="02020603050405020304" pitchFamily="18" charset="0"/>
              </a:rPr>
              <a:t>Buildings are the single largest energy consumer </a:t>
            </a:r>
            <a:r>
              <a:rPr lang="en-US" sz="1600" b="1" dirty="0">
                <a:solidFill>
                  <a:srgbClr val="002060"/>
                </a:solidFill>
                <a:latin typeface="+mj-lt"/>
                <a:ea typeface="Times New Roman" panose="02020603050405020304" pitchFamily="18" charset="0"/>
              </a:rPr>
              <a:t>in </a:t>
            </a:r>
            <a:r>
              <a:rPr lang="en-US" sz="1600" b="1" dirty="0">
                <a:solidFill>
                  <a:srgbClr val="0070C0"/>
                </a:solidFill>
                <a:latin typeface="+mj-lt"/>
                <a:ea typeface="Times New Roman" panose="02020603050405020304" pitchFamily="18" charset="0"/>
              </a:rPr>
              <a:t>Europe</a:t>
            </a:r>
            <a:r>
              <a:rPr lang="en-US" sz="1600" dirty="0">
                <a:solidFill>
                  <a:srgbClr val="002060"/>
                </a:solidFill>
                <a:latin typeface="+mj-lt"/>
                <a:ea typeface="Times New Roman" panose="02020603050405020304" pitchFamily="18" charset="0"/>
              </a:rPr>
              <a:t>, they are responsible for approximately 40% of EU energy consumption and 36% of CO</a:t>
            </a:r>
            <a:r>
              <a:rPr lang="en-US" sz="1600" baseline="-25000" dirty="0">
                <a:solidFill>
                  <a:srgbClr val="002060"/>
                </a:solidFill>
                <a:latin typeface="+mj-lt"/>
                <a:ea typeface="Times New Roman" panose="02020603050405020304" pitchFamily="18" charset="0"/>
              </a:rPr>
              <a:t>2</a:t>
            </a:r>
            <a:r>
              <a:rPr lang="en-US" sz="1600" dirty="0">
                <a:solidFill>
                  <a:srgbClr val="002060"/>
                </a:solidFill>
                <a:latin typeface="+mj-lt"/>
                <a:ea typeface="Times New Roman" panose="02020603050405020304" pitchFamily="18" charset="0"/>
              </a:rPr>
              <a:t> emissions. </a:t>
            </a:r>
          </a:p>
          <a:p>
            <a:pPr marR="161449" algn="just">
              <a:lnSpc>
                <a:spcPct val="115000"/>
              </a:lnSpc>
              <a:spcBef>
                <a:spcPts val="450"/>
              </a:spcBef>
            </a:pPr>
            <a:r>
              <a:rPr lang="en-US" sz="1600" dirty="0">
                <a:solidFill>
                  <a:srgbClr val="002060"/>
                </a:solidFill>
                <a:cs typeface="Calibri" panose="020F0502020204030204" pitchFamily="34" charset="0"/>
              </a:rPr>
              <a:t>At present, about 35% of the EU's buildings are over 50 years old and almost </a:t>
            </a:r>
            <a:r>
              <a:rPr lang="en-US" sz="1600" b="1" dirty="0">
                <a:solidFill>
                  <a:srgbClr val="0070C0"/>
                </a:solidFill>
                <a:cs typeface="Calibri" panose="020F0502020204030204" pitchFamily="34" charset="0"/>
              </a:rPr>
              <a:t>75% of the building stock is energy inefficient</a:t>
            </a:r>
            <a:r>
              <a:rPr lang="en-US" sz="1600" dirty="0">
                <a:solidFill>
                  <a:srgbClr val="002060"/>
                </a:solidFill>
                <a:cs typeface="Calibri" panose="020F0502020204030204" pitchFamily="34" charset="0"/>
              </a:rPr>
              <a:t>. At the same time, only about 1% of the building stock is renovated each year.</a:t>
            </a:r>
          </a:p>
          <a:p>
            <a:pPr marR="161449" algn="just">
              <a:lnSpc>
                <a:spcPct val="115000"/>
              </a:lnSpc>
              <a:spcBef>
                <a:spcPts val="450"/>
              </a:spcBef>
            </a:pPr>
            <a:r>
              <a:rPr lang="en-US" sz="1600" b="1" dirty="0">
                <a:solidFill>
                  <a:srgbClr val="0070C0"/>
                </a:solidFill>
                <a:latin typeface="+mj-lt"/>
                <a:ea typeface="Times New Roman" panose="02020603050405020304" pitchFamily="18" charset="0"/>
              </a:rPr>
              <a:t>Renovation of existing buildings can lead to significant energy savings </a:t>
            </a:r>
            <a:r>
              <a:rPr lang="en-US" sz="1600" dirty="0">
                <a:solidFill>
                  <a:srgbClr val="002060"/>
                </a:solidFill>
                <a:latin typeface="+mj-lt"/>
                <a:ea typeface="Times New Roman" panose="02020603050405020304" pitchFamily="18" charset="0"/>
              </a:rPr>
              <a:t>as it could reduce the EU’s total energy consumption by 5-6% and lower CO</a:t>
            </a:r>
            <a:r>
              <a:rPr lang="en-US" sz="1600" baseline="-25000" dirty="0">
                <a:solidFill>
                  <a:srgbClr val="002060"/>
                </a:solidFill>
                <a:latin typeface="+mj-lt"/>
                <a:ea typeface="Times New Roman" panose="02020603050405020304" pitchFamily="18" charset="0"/>
              </a:rPr>
              <a:t>2</a:t>
            </a:r>
            <a:r>
              <a:rPr lang="en-US" sz="1600" dirty="0">
                <a:solidFill>
                  <a:srgbClr val="002060"/>
                </a:solidFill>
                <a:latin typeface="+mj-lt"/>
                <a:ea typeface="Times New Roman" panose="02020603050405020304" pitchFamily="18" charset="0"/>
              </a:rPr>
              <a:t> emissions by about 5%. Investments in energy efficiency stimulates the economy, especially the construction industry, which generates about 9% of Europe’s GDP and directly accounts for 18 million direct jobs. SMEs in particular would  benefit from a boosted renovation market, as they  provide more than 70% of the added-value of the </a:t>
            </a:r>
            <a:r>
              <a:rPr lang="en-US" sz="1600" dirty="0" smtClean="0">
                <a:solidFill>
                  <a:srgbClr val="002060"/>
                </a:solidFill>
                <a:latin typeface="+mj-lt"/>
                <a:ea typeface="Times New Roman" panose="02020603050405020304" pitchFamily="18" charset="0"/>
              </a:rPr>
              <a:t>EU’s </a:t>
            </a:r>
            <a:r>
              <a:rPr lang="en-US" sz="1600" dirty="0">
                <a:solidFill>
                  <a:srgbClr val="002060"/>
                </a:solidFill>
                <a:latin typeface="+mj-lt"/>
                <a:ea typeface="Times New Roman" panose="02020603050405020304" pitchFamily="18" charset="0"/>
              </a:rPr>
              <a:t>building sector.</a:t>
            </a:r>
          </a:p>
        </p:txBody>
      </p:sp>
      <p:grpSp>
        <p:nvGrpSpPr>
          <p:cNvPr id="7" name="Gruppo 6">
            <a:extLst>
              <a:ext uri="{FF2B5EF4-FFF2-40B4-BE49-F238E27FC236}">
                <a16:creationId xmlns="" xmlns:a16="http://schemas.microsoft.com/office/drawing/2014/main" id="{CAE28BC3-5C70-49E0-AA75-34DFDCDF40CB}"/>
              </a:ext>
            </a:extLst>
          </p:cNvPr>
          <p:cNvGrpSpPr/>
          <p:nvPr/>
        </p:nvGrpSpPr>
        <p:grpSpPr>
          <a:xfrm>
            <a:off x="5497757" y="3916665"/>
            <a:ext cx="3468502" cy="2178784"/>
            <a:chOff x="5390885" y="1761672"/>
            <a:chExt cx="3725271" cy="2637928"/>
          </a:xfrm>
        </p:grpSpPr>
        <p:pic>
          <p:nvPicPr>
            <p:cNvPr id="8" name="Immagine 7">
              <a:extLst>
                <a:ext uri="{FF2B5EF4-FFF2-40B4-BE49-F238E27FC236}">
                  <a16:creationId xmlns="" xmlns:a16="http://schemas.microsoft.com/office/drawing/2014/main" id="{528979EE-7193-4086-8577-F10B9504452E}"/>
                </a:ext>
              </a:extLst>
            </p:cNvPr>
            <p:cNvPicPr>
              <a:picLocks noChangeAspect="1"/>
            </p:cNvPicPr>
            <p:nvPr/>
          </p:nvPicPr>
          <p:blipFill>
            <a:blip r:embed="rId3"/>
            <a:stretch>
              <a:fillRect/>
            </a:stretch>
          </p:blipFill>
          <p:spPr>
            <a:xfrm>
              <a:off x="5390885" y="1761672"/>
              <a:ext cx="3725271" cy="1860060"/>
            </a:xfrm>
            <a:prstGeom prst="rect">
              <a:avLst/>
            </a:prstGeom>
          </p:spPr>
        </p:pic>
        <p:sp>
          <p:nvSpPr>
            <p:cNvPr id="11" name="Rettangolo 10">
              <a:extLst>
                <a:ext uri="{FF2B5EF4-FFF2-40B4-BE49-F238E27FC236}">
                  <a16:creationId xmlns="" xmlns:a16="http://schemas.microsoft.com/office/drawing/2014/main" id="{CC119946-662C-4237-A586-FC637903DBC7}"/>
                </a:ext>
              </a:extLst>
            </p:cNvPr>
            <p:cNvSpPr/>
            <p:nvPr/>
          </p:nvSpPr>
          <p:spPr>
            <a:xfrm>
              <a:off x="5507981" y="3896542"/>
              <a:ext cx="3555665" cy="503058"/>
            </a:xfrm>
            <a:prstGeom prst="rect">
              <a:avLst/>
            </a:prstGeom>
          </p:spPr>
          <p:txBody>
            <a:bodyPr wrap="square">
              <a:spAutoFit/>
            </a:bodyPr>
            <a:lstStyle/>
            <a:p>
              <a:pPr algn="ctr" defTabSz="685800"/>
              <a:r>
                <a:rPr lang="en-US" sz="1050" b="1" dirty="0">
                  <a:solidFill>
                    <a:srgbClr val="0070C0"/>
                  </a:solidFill>
                  <a:latin typeface="Trebuchet MS"/>
                </a:rPr>
                <a:t>Age of the EU building stock and corresponding average U-value for building envelopes.</a:t>
              </a:r>
              <a:endParaRPr lang="it-IT" sz="1050" b="1" dirty="0">
                <a:solidFill>
                  <a:srgbClr val="0070C0"/>
                </a:solidFill>
                <a:latin typeface="Trebuchet MS"/>
              </a:endParaRPr>
            </a:p>
          </p:txBody>
        </p:sp>
      </p:grpSp>
      <p:sp>
        <p:nvSpPr>
          <p:cNvPr id="14" name="Rettangolo 13">
            <a:extLst>
              <a:ext uri="{FF2B5EF4-FFF2-40B4-BE49-F238E27FC236}">
                <a16:creationId xmlns="" xmlns:a16="http://schemas.microsoft.com/office/drawing/2014/main" id="{AF0DE0AC-10CB-4F0D-A509-203C72037763}"/>
              </a:ext>
            </a:extLst>
          </p:cNvPr>
          <p:cNvSpPr/>
          <p:nvPr/>
        </p:nvSpPr>
        <p:spPr>
          <a:xfrm>
            <a:off x="5106343" y="1103406"/>
            <a:ext cx="4251330" cy="415498"/>
          </a:xfrm>
          <a:prstGeom prst="rect">
            <a:avLst/>
          </a:prstGeom>
        </p:spPr>
        <p:txBody>
          <a:bodyPr wrap="square">
            <a:spAutoFit/>
          </a:bodyPr>
          <a:lstStyle/>
          <a:p>
            <a:pPr algn="ctr" defTabSz="685800"/>
            <a:r>
              <a:rPr lang="en-US" sz="1050" b="1" dirty="0">
                <a:solidFill>
                  <a:srgbClr val="0070C0"/>
                </a:solidFill>
                <a:latin typeface="Trebuchet MS"/>
              </a:rPr>
              <a:t>Energy consumption by sector in EU-28</a:t>
            </a:r>
          </a:p>
          <a:p>
            <a:pPr algn="ctr" defTabSz="685800"/>
            <a:r>
              <a:rPr lang="en-US" sz="1050" b="1" dirty="0">
                <a:solidFill>
                  <a:srgbClr val="0070C0"/>
                </a:solidFill>
                <a:latin typeface="Trebuchet MS"/>
              </a:rPr>
              <a:t>Source: Eurostat</a:t>
            </a:r>
            <a:endParaRPr lang="it-IT" sz="1050" b="1" dirty="0">
              <a:solidFill>
                <a:srgbClr val="0070C0"/>
              </a:solidFill>
              <a:latin typeface="Trebuchet MS"/>
            </a:endParaRPr>
          </a:p>
        </p:txBody>
      </p:sp>
      <p:pic>
        <p:nvPicPr>
          <p:cNvPr id="15" name="Picture 2" descr="Energy efficiency in buildings | European Parliamentary Research ...">
            <a:extLst>
              <a:ext uri="{FF2B5EF4-FFF2-40B4-BE49-F238E27FC236}">
                <a16:creationId xmlns="" xmlns:a16="http://schemas.microsoft.com/office/drawing/2014/main" id="{D4EE1887-B635-4A2C-8F3C-C83E6F024B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92" b="6042"/>
          <a:stretch/>
        </p:blipFill>
        <p:spPr bwMode="auto">
          <a:xfrm>
            <a:off x="5712679" y="1598969"/>
            <a:ext cx="2913993" cy="22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623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315DF-F055-41F9-893C-860F6B8CFC7F}">
  <ds:schemaRefs>
    <ds:schemaRef ds:uri="http://purl.org/dc/terms/"/>
    <ds:schemaRef ds:uri="http://schemas.openxmlformats.org/package/2006/metadata/core-properties"/>
    <ds:schemaRef ds:uri="http://purl.org/dc/dcmitype/"/>
    <ds:schemaRef ds:uri="fb1b005a-282f-463d-97d4-b0a7392b0d1d"/>
    <ds:schemaRef ds:uri="http://purl.org/dc/elements/1.1/"/>
    <ds:schemaRef ds:uri="http://schemas.microsoft.com/office/2006/metadata/properties"/>
    <ds:schemaRef ds:uri="http://schemas.microsoft.com/office/2006/documentManagement/types"/>
    <ds:schemaRef ds:uri="http://schemas.microsoft.com/office/infopath/2007/PartnerControls"/>
    <ds:schemaRef ds:uri="f0360d65-892b-44e0-a1ac-df5c0f97153b"/>
    <ds:schemaRef ds:uri="http://www.w3.org/XML/1998/namespace"/>
  </ds:schemaRefs>
</ds:datastoreItem>
</file>

<file path=customXml/itemProps3.xml><?xml version="1.0" encoding="utf-8"?>
<ds:datastoreItem xmlns:ds="http://schemas.openxmlformats.org/officeDocument/2006/customXml" ds:itemID="{920A861A-39C9-496A-9F43-DCF988C6F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centralEurope</Template>
  <TotalTime>695</TotalTime>
  <Words>4586</Words>
  <Application>Microsoft Office PowerPoint</Application>
  <PresentationFormat>Presentazione su schermo (4:3)</PresentationFormat>
  <Paragraphs>941</Paragraphs>
  <Slides>49</Slides>
  <Notes>49</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Rel-Eventi</dc:creator>
  <cp:lastModifiedBy>MT</cp:lastModifiedBy>
  <cp:revision>2141</cp:revision>
  <dcterms:created xsi:type="dcterms:W3CDTF">2014-11-12T21:47:38Z</dcterms:created>
  <dcterms:modified xsi:type="dcterms:W3CDTF">2020-10-09T07:52:13Z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