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300" r:id="rId2"/>
    <p:sldId id="258" r:id="rId3"/>
    <p:sldId id="257" r:id="rId4"/>
    <p:sldId id="294" r:id="rId5"/>
    <p:sldId id="259" r:id="rId6"/>
    <p:sldId id="260" r:id="rId7"/>
    <p:sldId id="290" r:id="rId8"/>
    <p:sldId id="295" r:id="rId9"/>
    <p:sldId id="262" r:id="rId10"/>
    <p:sldId id="263" r:id="rId11"/>
    <p:sldId id="296" r:id="rId12"/>
    <p:sldId id="288" r:id="rId13"/>
    <p:sldId id="297" r:id="rId14"/>
    <p:sldId id="264" r:id="rId15"/>
    <p:sldId id="299" r:id="rId16"/>
    <p:sldId id="279" r:id="rId17"/>
    <p:sldId id="273" r:id="rId18"/>
    <p:sldId id="281" r:id="rId19"/>
    <p:sldId id="298" r:id="rId20"/>
    <p:sldId id="282" r:id="rId21"/>
    <p:sldId id="289" r:id="rId22"/>
    <p:sldId id="283" r:id="rId23"/>
    <p:sldId id="284" r:id="rId2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BF2B"/>
    <a:srgbClr val="9999FF"/>
    <a:srgbClr val="0099CC"/>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76227" autoAdjust="0"/>
  </p:normalViewPr>
  <p:slideViewPr>
    <p:cSldViewPr snapToGrid="0" showGuides="1">
      <p:cViewPr varScale="1">
        <p:scale>
          <a:sx n="117" d="100"/>
          <a:sy n="117" d="100"/>
        </p:scale>
        <p:origin x="-560" y="-1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C5004B-390A-4E48-B3CF-C98743C2AF07}" type="datetimeFigureOut">
              <a:rPr lang="it-IT" smtClean="0"/>
              <a:t>02/05/18</a:t>
            </a:fld>
            <a:endParaRPr lang="it-IT"/>
          </a:p>
        </p:txBody>
      </p:sp>
      <p:sp>
        <p:nvSpPr>
          <p:cNvPr id="4" name="Segnaposto immagine diapositiva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EA97F1-82FA-1345-BCCA-3C9D5A77E313}" type="slidenum">
              <a:rPr lang="it-IT" smtClean="0"/>
              <a:t>‹n.›</a:t>
            </a:fld>
            <a:endParaRPr lang="it-IT"/>
          </a:p>
        </p:txBody>
      </p:sp>
    </p:spTree>
    <p:extLst>
      <p:ext uri="{BB962C8B-B14F-4D97-AF65-F5344CB8AC3E}">
        <p14:creationId xmlns:p14="http://schemas.microsoft.com/office/powerpoint/2010/main" val="19137987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Sostituire la foto di “</a:t>
            </a:r>
            <a:r>
              <a:rPr lang="it-IT" dirty="0" err="1" smtClean="0"/>
              <a:t>etnobiodiversità</a:t>
            </a:r>
            <a:r>
              <a:rPr lang="it-IT" dirty="0" smtClean="0"/>
              <a:t>”</a:t>
            </a:r>
            <a:endParaRPr lang="it-IT" dirty="0"/>
          </a:p>
        </p:txBody>
      </p:sp>
      <p:sp>
        <p:nvSpPr>
          <p:cNvPr id="4" name="Segnaposto numero diapositiva 3"/>
          <p:cNvSpPr>
            <a:spLocks noGrp="1"/>
          </p:cNvSpPr>
          <p:nvPr>
            <p:ph type="sldNum" sz="quarter" idx="10"/>
          </p:nvPr>
        </p:nvSpPr>
        <p:spPr/>
        <p:txBody>
          <a:bodyPr/>
          <a:lstStyle/>
          <a:p>
            <a:fld id="{20EA97F1-82FA-1345-BCCA-3C9D5A77E313}" type="slidenum">
              <a:rPr lang="it-IT" smtClean="0"/>
              <a:t>5</a:t>
            </a:fld>
            <a:endParaRPr lang="it-IT"/>
          </a:p>
        </p:txBody>
      </p:sp>
    </p:spTree>
    <p:extLst>
      <p:ext uri="{BB962C8B-B14F-4D97-AF65-F5344CB8AC3E}">
        <p14:creationId xmlns:p14="http://schemas.microsoft.com/office/powerpoint/2010/main" val="8123875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0EA97F1-82FA-1345-BCCA-3C9D5A77E313}" type="slidenum">
              <a:rPr lang="it-IT" smtClean="0"/>
              <a:t>20</a:t>
            </a:fld>
            <a:endParaRPr lang="it-IT"/>
          </a:p>
        </p:txBody>
      </p:sp>
    </p:spTree>
    <p:extLst>
      <p:ext uri="{BB962C8B-B14F-4D97-AF65-F5344CB8AC3E}">
        <p14:creationId xmlns:p14="http://schemas.microsoft.com/office/powerpoint/2010/main" val="37957727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0EA97F1-82FA-1345-BCCA-3C9D5A77E313}" type="slidenum">
              <a:rPr lang="it-IT" smtClean="0"/>
              <a:t>21</a:t>
            </a:fld>
            <a:endParaRPr lang="it-IT"/>
          </a:p>
        </p:txBody>
      </p:sp>
    </p:spTree>
    <p:extLst>
      <p:ext uri="{BB962C8B-B14F-4D97-AF65-F5344CB8AC3E}">
        <p14:creationId xmlns:p14="http://schemas.microsoft.com/office/powerpoint/2010/main" val="37957727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0EA97F1-82FA-1345-BCCA-3C9D5A77E313}" type="slidenum">
              <a:rPr lang="it-IT" smtClean="0"/>
              <a:t>22</a:t>
            </a:fld>
            <a:endParaRPr lang="it-IT"/>
          </a:p>
        </p:txBody>
      </p:sp>
    </p:spTree>
    <p:extLst>
      <p:ext uri="{BB962C8B-B14F-4D97-AF65-F5344CB8AC3E}">
        <p14:creationId xmlns:p14="http://schemas.microsoft.com/office/powerpoint/2010/main" val="22189811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0EA97F1-82FA-1345-BCCA-3C9D5A77E313}" type="slidenum">
              <a:rPr lang="it-IT" smtClean="0"/>
              <a:t>23</a:t>
            </a:fld>
            <a:endParaRPr lang="it-IT"/>
          </a:p>
        </p:txBody>
      </p:sp>
    </p:spTree>
    <p:extLst>
      <p:ext uri="{BB962C8B-B14F-4D97-AF65-F5344CB8AC3E}">
        <p14:creationId xmlns:p14="http://schemas.microsoft.com/office/powerpoint/2010/main" val="31652735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solidFill>
                  <a:srgbClr val="FF0000"/>
                </a:solidFill>
              </a:rPr>
              <a:t>Per</a:t>
            </a:r>
            <a:r>
              <a:rPr lang="it-IT" baseline="0" dirty="0" smtClean="0">
                <a:solidFill>
                  <a:srgbClr val="FF0000"/>
                </a:solidFill>
              </a:rPr>
              <a:t> saperne di più: inseriamo solo se abbiamo a disposizione il materiale in lingua inglese </a:t>
            </a:r>
            <a:endParaRPr lang="it-IT" dirty="0">
              <a:solidFill>
                <a:srgbClr val="FF0000"/>
              </a:solidFill>
            </a:endParaRPr>
          </a:p>
        </p:txBody>
      </p:sp>
      <p:sp>
        <p:nvSpPr>
          <p:cNvPr id="4" name="Segnaposto numero diapositiva 3"/>
          <p:cNvSpPr>
            <a:spLocks noGrp="1"/>
          </p:cNvSpPr>
          <p:nvPr>
            <p:ph type="sldNum" sz="quarter" idx="10"/>
          </p:nvPr>
        </p:nvSpPr>
        <p:spPr/>
        <p:txBody>
          <a:bodyPr/>
          <a:lstStyle/>
          <a:p>
            <a:fld id="{20EA97F1-82FA-1345-BCCA-3C9D5A77E313}" type="slidenum">
              <a:rPr lang="it-IT" smtClean="0"/>
              <a:t>6</a:t>
            </a:fld>
            <a:endParaRPr lang="it-IT"/>
          </a:p>
        </p:txBody>
      </p:sp>
    </p:spTree>
    <p:extLst>
      <p:ext uri="{BB962C8B-B14F-4D97-AF65-F5344CB8AC3E}">
        <p14:creationId xmlns:p14="http://schemas.microsoft.com/office/powerpoint/2010/main" val="14072017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0EA97F1-82FA-1345-BCCA-3C9D5A77E313}" type="slidenum">
              <a:rPr lang="it-IT" smtClean="0"/>
              <a:t>7</a:t>
            </a:fld>
            <a:endParaRPr lang="it-IT"/>
          </a:p>
        </p:txBody>
      </p:sp>
    </p:spTree>
    <p:extLst>
      <p:ext uri="{BB962C8B-B14F-4D97-AF65-F5344CB8AC3E}">
        <p14:creationId xmlns:p14="http://schemas.microsoft.com/office/powerpoint/2010/main" val="14072017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0EA97F1-82FA-1345-BCCA-3C9D5A77E313}" type="slidenum">
              <a:rPr lang="it-IT" smtClean="0"/>
              <a:t>12</a:t>
            </a:fld>
            <a:endParaRPr lang="it-IT"/>
          </a:p>
        </p:txBody>
      </p:sp>
    </p:spTree>
    <p:extLst>
      <p:ext uri="{BB962C8B-B14F-4D97-AF65-F5344CB8AC3E}">
        <p14:creationId xmlns:p14="http://schemas.microsoft.com/office/powerpoint/2010/main" val="1656334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Se possibile, fare un esempio utilizzando un quadro veneziano,</a:t>
            </a:r>
            <a:r>
              <a:rPr lang="it-IT" baseline="0" dirty="0" smtClean="0"/>
              <a:t> città di progetto </a:t>
            </a:r>
          </a:p>
          <a:p>
            <a:endParaRPr lang="it-IT" dirty="0"/>
          </a:p>
        </p:txBody>
      </p:sp>
      <p:sp>
        <p:nvSpPr>
          <p:cNvPr id="4" name="Segnaposto numero diapositiva 3"/>
          <p:cNvSpPr>
            <a:spLocks noGrp="1"/>
          </p:cNvSpPr>
          <p:nvPr>
            <p:ph type="sldNum" sz="quarter" idx="10"/>
          </p:nvPr>
        </p:nvSpPr>
        <p:spPr/>
        <p:txBody>
          <a:bodyPr/>
          <a:lstStyle/>
          <a:p>
            <a:fld id="{20EA97F1-82FA-1345-BCCA-3C9D5A77E313}" type="slidenum">
              <a:rPr lang="it-IT" smtClean="0"/>
              <a:t>14</a:t>
            </a:fld>
            <a:endParaRPr lang="it-IT"/>
          </a:p>
        </p:txBody>
      </p:sp>
    </p:spTree>
    <p:extLst>
      <p:ext uri="{BB962C8B-B14F-4D97-AF65-F5344CB8AC3E}">
        <p14:creationId xmlns:p14="http://schemas.microsoft.com/office/powerpoint/2010/main" val="32550738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0EA97F1-82FA-1345-BCCA-3C9D5A77E313}" type="slidenum">
              <a:rPr lang="it-IT" smtClean="0"/>
              <a:t>16</a:t>
            </a:fld>
            <a:endParaRPr lang="it-IT"/>
          </a:p>
        </p:txBody>
      </p:sp>
    </p:spTree>
    <p:extLst>
      <p:ext uri="{BB962C8B-B14F-4D97-AF65-F5344CB8AC3E}">
        <p14:creationId xmlns:p14="http://schemas.microsoft.com/office/powerpoint/2010/main" val="37770506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0EA97F1-82FA-1345-BCCA-3C9D5A77E313}" type="slidenum">
              <a:rPr lang="it-IT" smtClean="0"/>
              <a:t>17</a:t>
            </a:fld>
            <a:endParaRPr lang="it-IT"/>
          </a:p>
        </p:txBody>
      </p:sp>
    </p:spTree>
    <p:extLst>
      <p:ext uri="{BB962C8B-B14F-4D97-AF65-F5344CB8AC3E}">
        <p14:creationId xmlns:p14="http://schemas.microsoft.com/office/powerpoint/2010/main" val="9253509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0EA97F1-82FA-1345-BCCA-3C9D5A77E313}" type="slidenum">
              <a:rPr lang="it-IT" smtClean="0"/>
              <a:t>18</a:t>
            </a:fld>
            <a:endParaRPr lang="it-IT"/>
          </a:p>
        </p:txBody>
      </p:sp>
    </p:spTree>
    <p:extLst>
      <p:ext uri="{BB962C8B-B14F-4D97-AF65-F5344CB8AC3E}">
        <p14:creationId xmlns:p14="http://schemas.microsoft.com/office/powerpoint/2010/main" val="20037346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0EA97F1-82FA-1345-BCCA-3C9D5A77E313}" type="slidenum">
              <a:rPr lang="it-IT" smtClean="0"/>
              <a:t>19</a:t>
            </a:fld>
            <a:endParaRPr lang="it-IT"/>
          </a:p>
        </p:txBody>
      </p:sp>
    </p:spTree>
    <p:extLst>
      <p:ext uri="{BB962C8B-B14F-4D97-AF65-F5344CB8AC3E}">
        <p14:creationId xmlns:p14="http://schemas.microsoft.com/office/powerpoint/2010/main" val="2266482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97ED44EF-25A3-4523-9F30-C70108D64AFD}" type="datetimeFigureOut">
              <a:rPr lang="it-IT" smtClean="0"/>
              <a:t>02/05/18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35E0923-377E-41CC-9CB2-25E7AF23B971}" type="slidenum">
              <a:rPr lang="it-IT" smtClean="0"/>
              <a:t>‹n.›</a:t>
            </a:fld>
            <a:endParaRPr lang="it-IT"/>
          </a:p>
        </p:txBody>
      </p:sp>
    </p:spTree>
    <p:extLst>
      <p:ext uri="{BB962C8B-B14F-4D97-AF65-F5344CB8AC3E}">
        <p14:creationId xmlns:p14="http://schemas.microsoft.com/office/powerpoint/2010/main" val="2853824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7ED44EF-25A3-4523-9F30-C70108D64AFD}" type="datetimeFigureOut">
              <a:rPr lang="it-IT" smtClean="0"/>
              <a:t>02/05/18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35E0923-377E-41CC-9CB2-25E7AF23B971}" type="slidenum">
              <a:rPr lang="it-IT" smtClean="0"/>
              <a:t>‹n.›</a:t>
            </a:fld>
            <a:endParaRPr lang="it-IT"/>
          </a:p>
        </p:txBody>
      </p:sp>
    </p:spTree>
    <p:extLst>
      <p:ext uri="{BB962C8B-B14F-4D97-AF65-F5344CB8AC3E}">
        <p14:creationId xmlns:p14="http://schemas.microsoft.com/office/powerpoint/2010/main" val="852590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7ED44EF-25A3-4523-9F30-C70108D64AFD}" type="datetimeFigureOut">
              <a:rPr lang="it-IT" smtClean="0"/>
              <a:t>02/05/18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35E0923-377E-41CC-9CB2-25E7AF23B971}" type="slidenum">
              <a:rPr lang="it-IT" smtClean="0"/>
              <a:t>‹n.›</a:t>
            </a:fld>
            <a:endParaRPr lang="it-IT"/>
          </a:p>
        </p:txBody>
      </p:sp>
    </p:spTree>
    <p:extLst>
      <p:ext uri="{BB962C8B-B14F-4D97-AF65-F5344CB8AC3E}">
        <p14:creationId xmlns:p14="http://schemas.microsoft.com/office/powerpoint/2010/main" val="1485937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7ED44EF-25A3-4523-9F30-C70108D64AFD}" type="datetimeFigureOut">
              <a:rPr lang="it-IT" smtClean="0"/>
              <a:t>02/05/18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35E0923-377E-41CC-9CB2-25E7AF23B971}" type="slidenum">
              <a:rPr lang="it-IT" smtClean="0"/>
              <a:t>‹n.›</a:t>
            </a:fld>
            <a:endParaRPr lang="it-IT"/>
          </a:p>
        </p:txBody>
      </p:sp>
    </p:spTree>
    <p:extLst>
      <p:ext uri="{BB962C8B-B14F-4D97-AF65-F5344CB8AC3E}">
        <p14:creationId xmlns:p14="http://schemas.microsoft.com/office/powerpoint/2010/main" val="177111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97ED44EF-25A3-4523-9F30-C70108D64AFD}" type="datetimeFigureOut">
              <a:rPr lang="it-IT" smtClean="0"/>
              <a:t>02/05/18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35E0923-377E-41CC-9CB2-25E7AF23B971}" type="slidenum">
              <a:rPr lang="it-IT" smtClean="0"/>
              <a:t>‹n.›</a:t>
            </a:fld>
            <a:endParaRPr lang="it-IT"/>
          </a:p>
        </p:txBody>
      </p:sp>
    </p:spTree>
    <p:extLst>
      <p:ext uri="{BB962C8B-B14F-4D97-AF65-F5344CB8AC3E}">
        <p14:creationId xmlns:p14="http://schemas.microsoft.com/office/powerpoint/2010/main" val="2891978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97ED44EF-25A3-4523-9F30-C70108D64AFD}" type="datetimeFigureOut">
              <a:rPr lang="it-IT" smtClean="0"/>
              <a:t>02/05/18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35E0923-377E-41CC-9CB2-25E7AF23B971}" type="slidenum">
              <a:rPr lang="it-IT" smtClean="0"/>
              <a:t>‹n.›</a:t>
            </a:fld>
            <a:endParaRPr lang="it-IT"/>
          </a:p>
        </p:txBody>
      </p:sp>
    </p:spTree>
    <p:extLst>
      <p:ext uri="{BB962C8B-B14F-4D97-AF65-F5344CB8AC3E}">
        <p14:creationId xmlns:p14="http://schemas.microsoft.com/office/powerpoint/2010/main" val="2825492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97ED44EF-25A3-4523-9F30-C70108D64AFD}" type="datetimeFigureOut">
              <a:rPr lang="it-IT" smtClean="0"/>
              <a:t>02/05/18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435E0923-377E-41CC-9CB2-25E7AF23B971}" type="slidenum">
              <a:rPr lang="it-IT" smtClean="0"/>
              <a:t>‹n.›</a:t>
            </a:fld>
            <a:endParaRPr lang="it-IT"/>
          </a:p>
        </p:txBody>
      </p:sp>
    </p:spTree>
    <p:extLst>
      <p:ext uri="{BB962C8B-B14F-4D97-AF65-F5344CB8AC3E}">
        <p14:creationId xmlns:p14="http://schemas.microsoft.com/office/powerpoint/2010/main" val="2618843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97ED44EF-25A3-4523-9F30-C70108D64AFD}" type="datetimeFigureOut">
              <a:rPr lang="it-IT" smtClean="0"/>
              <a:t>02/05/18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435E0923-377E-41CC-9CB2-25E7AF23B971}" type="slidenum">
              <a:rPr lang="it-IT" smtClean="0"/>
              <a:t>‹n.›</a:t>
            </a:fld>
            <a:endParaRPr lang="it-IT"/>
          </a:p>
        </p:txBody>
      </p:sp>
    </p:spTree>
    <p:extLst>
      <p:ext uri="{BB962C8B-B14F-4D97-AF65-F5344CB8AC3E}">
        <p14:creationId xmlns:p14="http://schemas.microsoft.com/office/powerpoint/2010/main" val="3147084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7ED44EF-25A3-4523-9F30-C70108D64AFD}" type="datetimeFigureOut">
              <a:rPr lang="it-IT" smtClean="0"/>
              <a:t>02/05/18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435E0923-377E-41CC-9CB2-25E7AF23B971}" type="slidenum">
              <a:rPr lang="it-IT" smtClean="0"/>
              <a:t>‹n.›</a:t>
            </a:fld>
            <a:endParaRPr lang="it-IT"/>
          </a:p>
        </p:txBody>
      </p:sp>
    </p:spTree>
    <p:extLst>
      <p:ext uri="{BB962C8B-B14F-4D97-AF65-F5344CB8AC3E}">
        <p14:creationId xmlns:p14="http://schemas.microsoft.com/office/powerpoint/2010/main" val="3851815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97ED44EF-25A3-4523-9F30-C70108D64AFD}" type="datetimeFigureOut">
              <a:rPr lang="it-IT" smtClean="0"/>
              <a:t>02/05/18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35E0923-377E-41CC-9CB2-25E7AF23B971}" type="slidenum">
              <a:rPr lang="it-IT" smtClean="0"/>
              <a:t>‹n.›</a:t>
            </a:fld>
            <a:endParaRPr lang="it-IT"/>
          </a:p>
        </p:txBody>
      </p:sp>
    </p:spTree>
    <p:extLst>
      <p:ext uri="{BB962C8B-B14F-4D97-AF65-F5344CB8AC3E}">
        <p14:creationId xmlns:p14="http://schemas.microsoft.com/office/powerpoint/2010/main" val="2701230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97ED44EF-25A3-4523-9F30-C70108D64AFD}" type="datetimeFigureOut">
              <a:rPr lang="it-IT" smtClean="0"/>
              <a:t>02/05/18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35E0923-377E-41CC-9CB2-25E7AF23B971}" type="slidenum">
              <a:rPr lang="it-IT" smtClean="0"/>
              <a:t>‹n.›</a:t>
            </a:fld>
            <a:endParaRPr lang="it-IT"/>
          </a:p>
        </p:txBody>
      </p:sp>
    </p:spTree>
    <p:extLst>
      <p:ext uri="{BB962C8B-B14F-4D97-AF65-F5344CB8AC3E}">
        <p14:creationId xmlns:p14="http://schemas.microsoft.com/office/powerpoint/2010/main" val="213396257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D44EF-25A3-4523-9F30-C70108D64AFD}" type="datetimeFigureOut">
              <a:rPr lang="it-IT" smtClean="0"/>
              <a:t>02/05/18</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5E0923-377E-41CC-9CB2-25E7AF23B971}" type="slidenum">
              <a:rPr lang="it-IT" smtClean="0"/>
              <a:t>‹n.›</a:t>
            </a:fld>
            <a:endParaRPr lang="it-IT"/>
          </a:p>
        </p:txBody>
      </p:sp>
    </p:spTree>
    <p:extLst>
      <p:ext uri="{BB962C8B-B14F-4D97-AF65-F5344CB8AC3E}">
        <p14:creationId xmlns:p14="http://schemas.microsoft.com/office/powerpoint/2010/main" val="25736222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2.jp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4" Type="http://schemas.openxmlformats.org/officeDocument/2006/relationships/image" Target="../media/image2.jpg"/><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2.jp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3" Type="http://schemas.openxmlformats.org/officeDocument/2006/relationships/image" Target="../media/image5.gif"/><Relationship Id="rId4" Type="http://schemas.openxmlformats.org/officeDocument/2006/relationships/image" Target="../media/image2.jp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Schermata 2018-05-02 alle 16.31.4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6822" y="-61452"/>
            <a:ext cx="12960459" cy="5985621"/>
          </a:xfrm>
          <a:prstGeom prst="rect">
            <a:avLst/>
          </a:prstGeom>
        </p:spPr>
      </p:pic>
      <p:sp>
        <p:nvSpPr>
          <p:cNvPr id="4" name="Rettangolo 3"/>
          <p:cNvSpPr/>
          <p:nvPr/>
        </p:nvSpPr>
        <p:spPr>
          <a:xfrm>
            <a:off x="-138313" y="5503624"/>
            <a:ext cx="12636803" cy="12621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Segnaposto contenuto 1"/>
          <p:cNvSpPr>
            <a:spLocks noGrp="1"/>
          </p:cNvSpPr>
          <p:nvPr>
            <p:ph idx="1"/>
          </p:nvPr>
        </p:nvSpPr>
        <p:spPr>
          <a:xfrm>
            <a:off x="824316" y="5278685"/>
            <a:ext cx="10515600" cy="4351338"/>
          </a:xfrm>
        </p:spPr>
        <p:txBody>
          <a:bodyPr>
            <a:normAutofit/>
          </a:bodyPr>
          <a:lstStyle/>
          <a:p>
            <a:pPr marL="0" indent="0">
              <a:lnSpc>
                <a:spcPct val="50000"/>
              </a:lnSpc>
              <a:spcAft>
                <a:spcPts val="1200"/>
              </a:spcAft>
              <a:buNone/>
            </a:pPr>
            <a:endParaRPr lang="it-IT" sz="3000" b="1" kern="3600" cap="all" spc="-100" dirty="0" smtClean="0">
              <a:solidFill>
                <a:srgbClr val="7E93A5"/>
              </a:solidFill>
              <a:latin typeface="Trebuchet MS"/>
              <a:ea typeface="Times New Roman"/>
              <a:cs typeface="Times New Roman"/>
            </a:endParaRPr>
          </a:p>
          <a:p>
            <a:pPr marL="0" indent="0">
              <a:lnSpc>
                <a:spcPct val="50000"/>
              </a:lnSpc>
              <a:spcAft>
                <a:spcPts val="1200"/>
              </a:spcAft>
              <a:buNone/>
            </a:pPr>
            <a:r>
              <a:rPr lang="it-IT" sz="3000" b="1" kern="3600" cap="all" spc="-100" dirty="0" smtClean="0">
                <a:solidFill>
                  <a:srgbClr val="7E93A5"/>
                </a:solidFill>
                <a:latin typeface="Trebuchet MS"/>
                <a:ea typeface="Times New Roman"/>
                <a:cs typeface="Times New Roman"/>
              </a:rPr>
              <a:t>Training COURSE ON GCH</a:t>
            </a:r>
          </a:p>
          <a:p>
            <a:pPr marL="0" indent="0">
              <a:lnSpc>
                <a:spcPct val="50000"/>
              </a:lnSpc>
              <a:spcAft>
                <a:spcPts val="1200"/>
              </a:spcAft>
              <a:buNone/>
            </a:pPr>
            <a:r>
              <a:rPr lang="it-IT" sz="3000" b="1" kern="3600" cap="all" spc="-100" dirty="0" smtClean="0">
                <a:solidFill>
                  <a:srgbClr val="7E93A5"/>
                </a:solidFill>
                <a:latin typeface="Trebuchet MS"/>
                <a:ea typeface="Times New Roman"/>
                <a:cs typeface="Times New Roman"/>
              </a:rPr>
              <a:t>IDENTIFICATION AND DOCUMENTATION</a:t>
            </a:r>
            <a:endParaRPr lang="it-IT" sz="3000" b="1" kern="3600" cap="all" spc="-100" dirty="0">
              <a:solidFill>
                <a:srgbClr val="7E93A5"/>
              </a:solidFill>
              <a:effectLst/>
              <a:latin typeface="Trebuchet MS"/>
              <a:ea typeface="Times New Roman"/>
              <a:cs typeface="Times New Roman"/>
            </a:endParaRPr>
          </a:p>
        </p:txBody>
      </p:sp>
    </p:spTree>
    <p:extLst>
      <p:ext uri="{BB962C8B-B14F-4D97-AF65-F5344CB8AC3E}">
        <p14:creationId xmlns:p14="http://schemas.microsoft.com/office/powerpoint/2010/main" val="108103683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675813" y="330708"/>
            <a:ext cx="1762021" cy="584776"/>
          </a:xfrm>
          <a:prstGeom prst="rect">
            <a:avLst/>
          </a:prstGeom>
          <a:noFill/>
        </p:spPr>
        <p:txBody>
          <a:bodyPr wrap="none" rtlCol="0">
            <a:spAutoFit/>
          </a:bodyPr>
          <a:lstStyle/>
          <a:p>
            <a:r>
              <a:rPr lang="it-IT" sz="3200" b="1" dirty="0" err="1" smtClean="0">
                <a:solidFill>
                  <a:srgbClr val="92BF2B"/>
                </a:solidFill>
                <a:latin typeface="Trebuchet MS"/>
                <a:cs typeface="Trebuchet MS"/>
              </a:rPr>
              <a:t>Mapping</a:t>
            </a:r>
            <a:endParaRPr lang="it-IT" sz="3200" b="1" dirty="0">
              <a:solidFill>
                <a:srgbClr val="92BF2B"/>
              </a:solidFill>
              <a:latin typeface="Trebuchet MS"/>
              <a:cs typeface="Trebuchet MS"/>
            </a:endParaRPr>
          </a:p>
        </p:txBody>
      </p:sp>
      <p:sp>
        <p:nvSpPr>
          <p:cNvPr id="22" name="CasellaDiTesto 21"/>
          <p:cNvSpPr txBox="1"/>
          <p:nvPr/>
        </p:nvSpPr>
        <p:spPr>
          <a:xfrm>
            <a:off x="675813" y="1185244"/>
            <a:ext cx="9358841" cy="5632310"/>
          </a:xfrm>
          <a:prstGeom prst="rect">
            <a:avLst/>
          </a:prstGeom>
          <a:noFill/>
        </p:spPr>
        <p:txBody>
          <a:bodyPr wrap="square" rtlCol="0">
            <a:spAutoFit/>
          </a:bodyPr>
          <a:lstStyle/>
          <a:p>
            <a:r>
              <a:rPr lang="en-US" sz="2400" b="1" u="sng" dirty="0" smtClean="0">
                <a:solidFill>
                  <a:schemeClr val="accent2"/>
                </a:solidFill>
                <a:latin typeface="Trebuchet MS"/>
                <a:cs typeface="Trebuchet MS"/>
              </a:rPr>
              <a:t>Objectives</a:t>
            </a:r>
          </a:p>
          <a:p>
            <a:endParaRPr lang="en-US" sz="2400" b="1" dirty="0" smtClean="0">
              <a:solidFill>
                <a:schemeClr val="accent2"/>
              </a:solidFill>
              <a:latin typeface="Trebuchet MS"/>
              <a:cs typeface="Trebuchet MS"/>
            </a:endParaRPr>
          </a:p>
          <a:p>
            <a:r>
              <a:rPr lang="en-US" sz="2400" b="1" dirty="0" smtClean="0">
                <a:latin typeface="Trebuchet MS"/>
                <a:cs typeface="Trebuchet MS"/>
              </a:rPr>
              <a:t>IDENTIFYING and DOCUMENTING</a:t>
            </a:r>
            <a:r>
              <a:rPr lang="en-US" sz="2400" dirty="0" smtClean="0">
                <a:latin typeface="Trebuchet MS"/>
                <a:cs typeface="Trebuchet MS"/>
              </a:rPr>
              <a:t> the gastronomic cultural heritage as a driving force of local development.</a:t>
            </a:r>
          </a:p>
          <a:p>
            <a:r>
              <a:rPr lang="en-US" sz="2400" dirty="0" smtClean="0">
                <a:latin typeface="Trebuchet MS"/>
                <a:cs typeface="Trebuchet MS"/>
              </a:rPr>
              <a:t>More specifically: </a:t>
            </a:r>
          </a:p>
          <a:p>
            <a:endParaRPr lang="en-US" sz="2400" dirty="0" smtClean="0">
              <a:latin typeface="Trebuchet MS"/>
              <a:cs typeface="Trebuchet MS"/>
            </a:endParaRPr>
          </a:p>
          <a:p>
            <a:pPr marL="285750" indent="-285750">
              <a:buFont typeface="Wingdings" panose="05000000000000000000" pitchFamily="2" charset="2"/>
              <a:buChar char="q"/>
            </a:pPr>
            <a:r>
              <a:rPr lang="en-US" sz="2400" dirty="0" smtClean="0">
                <a:latin typeface="Trebuchet MS"/>
                <a:cs typeface="Trebuchet MS"/>
              </a:rPr>
              <a:t> identifying the traditional cultural and agricultural and food resources of local areas;</a:t>
            </a:r>
          </a:p>
          <a:p>
            <a:pPr marL="285750" indent="-285750">
              <a:buFont typeface="Wingdings" panose="05000000000000000000" pitchFamily="2" charset="2"/>
              <a:buChar char="q"/>
            </a:pPr>
            <a:r>
              <a:rPr lang="en-US" sz="2400" dirty="0" smtClean="0">
                <a:latin typeface="Trebuchet MS"/>
                <a:cs typeface="Trebuchet MS"/>
              </a:rPr>
              <a:t> evaluating their potential in terms of preservation of the local gastronomic cultural heritage;</a:t>
            </a:r>
          </a:p>
          <a:p>
            <a:pPr marL="285750" indent="-285750">
              <a:buFont typeface="Wingdings" panose="05000000000000000000" pitchFamily="2" charset="2"/>
              <a:buChar char="q"/>
            </a:pPr>
            <a:r>
              <a:rPr lang="en-US" sz="2400" dirty="0" smtClean="0">
                <a:latin typeface="Trebuchet MS"/>
                <a:cs typeface="Trebuchet MS"/>
              </a:rPr>
              <a:t> evaluating </a:t>
            </a:r>
            <a:r>
              <a:rPr lang="en-US" sz="2400" dirty="0">
                <a:latin typeface="Trebuchet MS"/>
                <a:cs typeface="Trebuchet MS"/>
              </a:rPr>
              <a:t>their potential in terms of </a:t>
            </a:r>
            <a:r>
              <a:rPr lang="en-US" sz="2400" dirty="0" smtClean="0">
                <a:latin typeface="Trebuchet MS"/>
                <a:cs typeface="Trebuchet MS"/>
              </a:rPr>
              <a:t>a local dynamic that is virtuous from the sociocultural, environmental and economic standpoint.</a:t>
            </a:r>
          </a:p>
          <a:p>
            <a:endParaRPr lang="en-US" sz="2400" b="1" dirty="0" smtClean="0">
              <a:solidFill>
                <a:schemeClr val="accent2"/>
              </a:solidFill>
              <a:latin typeface="Trebuchet MS"/>
              <a:cs typeface="Trebuchet MS"/>
            </a:endParaRPr>
          </a:p>
          <a:p>
            <a:endParaRPr lang="en-US" sz="2400" b="1" u="sng" dirty="0">
              <a:solidFill>
                <a:schemeClr val="accent2"/>
              </a:solidFill>
              <a:latin typeface="Trebuchet MS"/>
              <a:cs typeface="Trebuchet MS"/>
            </a:endParaRPr>
          </a:p>
        </p:txBody>
      </p:sp>
      <p:pic>
        <p:nvPicPr>
          <p:cNvPr id="4" name="Immagine 3" descr="SlowFood-CE_CMYK.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59210" y="312702"/>
            <a:ext cx="1890958" cy="817046"/>
          </a:xfrm>
          <a:prstGeom prst="rect">
            <a:avLst/>
          </a:prstGeom>
        </p:spPr>
      </p:pic>
    </p:spTree>
    <p:extLst>
      <p:ext uri="{BB962C8B-B14F-4D97-AF65-F5344CB8AC3E}">
        <p14:creationId xmlns:p14="http://schemas.microsoft.com/office/powerpoint/2010/main" val="428341579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595803" y="399288"/>
            <a:ext cx="1762021" cy="584776"/>
          </a:xfrm>
          <a:prstGeom prst="rect">
            <a:avLst/>
          </a:prstGeom>
          <a:noFill/>
        </p:spPr>
        <p:txBody>
          <a:bodyPr wrap="none" rtlCol="0">
            <a:spAutoFit/>
          </a:bodyPr>
          <a:lstStyle/>
          <a:p>
            <a:r>
              <a:rPr lang="it-IT" sz="3200" b="1" dirty="0" err="1" smtClean="0">
                <a:solidFill>
                  <a:srgbClr val="92BF2B"/>
                </a:solidFill>
                <a:latin typeface="Trebuchet MS"/>
                <a:cs typeface="Trebuchet MS"/>
              </a:rPr>
              <a:t>Mapping</a:t>
            </a:r>
            <a:endParaRPr lang="it-IT" sz="3200" b="1" dirty="0">
              <a:solidFill>
                <a:srgbClr val="92BF2B"/>
              </a:solidFill>
              <a:latin typeface="Trebuchet MS"/>
              <a:cs typeface="Trebuchet MS"/>
            </a:endParaRPr>
          </a:p>
        </p:txBody>
      </p:sp>
      <p:sp>
        <p:nvSpPr>
          <p:cNvPr id="22" name="CasellaDiTesto 21"/>
          <p:cNvSpPr txBox="1"/>
          <p:nvPr/>
        </p:nvSpPr>
        <p:spPr>
          <a:xfrm>
            <a:off x="595803" y="1608154"/>
            <a:ext cx="5530677" cy="3908762"/>
          </a:xfrm>
          <a:prstGeom prst="rect">
            <a:avLst/>
          </a:prstGeom>
          <a:noFill/>
        </p:spPr>
        <p:txBody>
          <a:bodyPr wrap="square" rtlCol="0">
            <a:spAutoFit/>
          </a:bodyPr>
          <a:lstStyle/>
          <a:p>
            <a:r>
              <a:rPr lang="en-US" sz="2400" b="1" u="sng" dirty="0" smtClean="0">
                <a:solidFill>
                  <a:schemeClr val="accent2"/>
                </a:solidFill>
                <a:latin typeface="Trebuchet MS"/>
                <a:cs typeface="Trebuchet MS"/>
              </a:rPr>
              <a:t>Objects</a:t>
            </a:r>
            <a:endParaRPr lang="en-US" sz="2400" dirty="0">
              <a:latin typeface="Trebuchet MS"/>
              <a:cs typeface="Trebuchet MS"/>
            </a:endParaRPr>
          </a:p>
          <a:p>
            <a:pPr marL="285750" indent="-285750">
              <a:buFont typeface="Wingdings" panose="05000000000000000000" pitchFamily="2" charset="2"/>
              <a:buChar char="§"/>
            </a:pPr>
            <a:r>
              <a:rPr lang="en-US" sz="2400" dirty="0">
                <a:latin typeface="Trebuchet MS"/>
                <a:cs typeface="Trebuchet MS"/>
              </a:rPr>
              <a:t>traditional agricultural and artisanal food products</a:t>
            </a:r>
          </a:p>
          <a:p>
            <a:pPr marL="285750" indent="-285750">
              <a:buFont typeface="Wingdings" panose="05000000000000000000" pitchFamily="2" charset="2"/>
              <a:buChar char="§"/>
            </a:pPr>
            <a:r>
              <a:rPr lang="en-US" sz="2400" dirty="0">
                <a:latin typeface="Trebuchet MS"/>
                <a:cs typeface="Trebuchet MS"/>
              </a:rPr>
              <a:t>places of production, distribution and consumption</a:t>
            </a:r>
          </a:p>
          <a:p>
            <a:pPr marL="285750" indent="-285750">
              <a:buFont typeface="Wingdings" panose="05000000000000000000" pitchFamily="2" charset="2"/>
              <a:buChar char="§"/>
            </a:pPr>
            <a:r>
              <a:rPr lang="en-US" sz="2400" dirty="0">
                <a:latin typeface="Trebuchet MS"/>
                <a:cs typeface="Trebuchet MS"/>
              </a:rPr>
              <a:t>trades and skills</a:t>
            </a:r>
          </a:p>
          <a:p>
            <a:pPr marL="285750" indent="-285750">
              <a:buFont typeface="Wingdings" panose="05000000000000000000" pitchFamily="2" charset="2"/>
              <a:buChar char="§"/>
            </a:pPr>
            <a:r>
              <a:rPr lang="en-US" sz="2400" dirty="0">
                <a:latin typeface="Trebuchet MS"/>
                <a:cs typeface="Trebuchet MS"/>
              </a:rPr>
              <a:t>production and consumption practices/techniques</a:t>
            </a:r>
          </a:p>
          <a:p>
            <a:pPr marL="285750" indent="-285750">
              <a:buFont typeface="Wingdings" panose="05000000000000000000" pitchFamily="2" charset="2"/>
              <a:buChar char="§"/>
            </a:pPr>
            <a:r>
              <a:rPr lang="en-US" sz="2400" dirty="0">
                <a:latin typeface="Trebuchet MS"/>
                <a:cs typeface="Trebuchet MS"/>
              </a:rPr>
              <a:t>production and consumption tools</a:t>
            </a:r>
          </a:p>
          <a:p>
            <a:pPr lvl="0"/>
            <a:endParaRPr lang="en-US" sz="3200" b="1" dirty="0">
              <a:solidFill>
                <a:srgbClr val="ED7D31"/>
              </a:solidFill>
              <a:latin typeface="Trebuchet MS"/>
              <a:cs typeface="Trebuchet MS"/>
            </a:endParaRPr>
          </a:p>
        </p:txBody>
      </p:sp>
      <p:sp>
        <p:nvSpPr>
          <p:cNvPr id="4" name="CasellaDiTesto 3"/>
          <p:cNvSpPr txBox="1"/>
          <p:nvPr/>
        </p:nvSpPr>
        <p:spPr>
          <a:xfrm>
            <a:off x="6742972" y="1126867"/>
            <a:ext cx="3179907" cy="2062103"/>
          </a:xfrm>
          <a:prstGeom prst="rect">
            <a:avLst/>
          </a:prstGeom>
          <a:noFill/>
        </p:spPr>
        <p:txBody>
          <a:bodyPr wrap="square" rtlCol="0">
            <a:spAutoFit/>
          </a:bodyPr>
          <a:lstStyle/>
          <a:p>
            <a:pPr lvl="0"/>
            <a:endParaRPr lang="en-US" sz="3200" b="1" dirty="0">
              <a:solidFill>
                <a:srgbClr val="ED7D31"/>
              </a:solidFill>
              <a:latin typeface="Trebuchet MS"/>
              <a:cs typeface="Trebuchet MS"/>
            </a:endParaRPr>
          </a:p>
          <a:p>
            <a:pPr lvl="0"/>
            <a:r>
              <a:rPr lang="en-US" sz="2400" b="1" u="sng" dirty="0">
                <a:solidFill>
                  <a:schemeClr val="accent2"/>
                </a:solidFill>
                <a:latin typeface="Trebuchet MS"/>
                <a:cs typeface="Trebuchet MS"/>
              </a:rPr>
              <a:t>Phases </a:t>
            </a:r>
          </a:p>
          <a:p>
            <a:pPr marL="342900" indent="-342900">
              <a:buFont typeface="+mj-lt"/>
              <a:buAutoNum type="arabicPeriod"/>
            </a:pPr>
            <a:r>
              <a:rPr lang="en-US" sz="2400" dirty="0">
                <a:latin typeface="Trebuchet MS"/>
                <a:cs typeface="Trebuchet MS"/>
              </a:rPr>
              <a:t>Desk research</a:t>
            </a:r>
          </a:p>
          <a:p>
            <a:pPr marL="342900" indent="-342900">
              <a:buFont typeface="+mj-lt"/>
              <a:buAutoNum type="arabicPeriod"/>
            </a:pPr>
            <a:r>
              <a:rPr lang="en-US" sz="2400" dirty="0">
                <a:latin typeface="Trebuchet MS"/>
                <a:cs typeface="Trebuchet MS"/>
              </a:rPr>
              <a:t>Field research</a:t>
            </a:r>
          </a:p>
          <a:p>
            <a:endParaRPr lang="en-US" sz="2400" b="1" dirty="0" smtClean="0">
              <a:solidFill>
                <a:schemeClr val="accent2"/>
              </a:solidFill>
              <a:latin typeface="Trebuchet MS"/>
              <a:cs typeface="Trebuchet MS"/>
            </a:endParaRPr>
          </a:p>
        </p:txBody>
      </p:sp>
      <p:pic>
        <p:nvPicPr>
          <p:cNvPr id="5" name="Immagine 4" descr="SlowFood-CE_CMYK.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59210" y="312702"/>
            <a:ext cx="1890958" cy="817046"/>
          </a:xfrm>
          <a:prstGeom prst="rect">
            <a:avLst/>
          </a:prstGeom>
        </p:spPr>
      </p:pic>
    </p:spTree>
    <p:extLst>
      <p:ext uri="{BB962C8B-B14F-4D97-AF65-F5344CB8AC3E}">
        <p14:creationId xmlns:p14="http://schemas.microsoft.com/office/powerpoint/2010/main" val="204166597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asellaDiTesto 16"/>
          <p:cNvSpPr txBox="1"/>
          <p:nvPr/>
        </p:nvSpPr>
        <p:spPr>
          <a:xfrm>
            <a:off x="609083" y="118957"/>
            <a:ext cx="1762021" cy="584776"/>
          </a:xfrm>
          <a:prstGeom prst="rect">
            <a:avLst/>
          </a:prstGeom>
          <a:noFill/>
        </p:spPr>
        <p:txBody>
          <a:bodyPr wrap="none" rtlCol="0">
            <a:spAutoFit/>
          </a:bodyPr>
          <a:lstStyle/>
          <a:p>
            <a:r>
              <a:rPr lang="it-IT" sz="3200" b="1" dirty="0" err="1">
                <a:solidFill>
                  <a:srgbClr val="92BF2B"/>
                </a:solidFill>
                <a:latin typeface="Trebuchet MS"/>
                <a:cs typeface="Trebuchet MS"/>
              </a:rPr>
              <a:t>Mapping</a:t>
            </a:r>
            <a:endParaRPr lang="it-IT" sz="3200" b="1" dirty="0">
              <a:solidFill>
                <a:srgbClr val="92BF2B"/>
              </a:solidFill>
              <a:latin typeface="Trebuchet MS"/>
              <a:cs typeface="Trebuchet MS"/>
            </a:endParaRPr>
          </a:p>
        </p:txBody>
      </p:sp>
      <p:sp>
        <p:nvSpPr>
          <p:cNvPr id="7" name="Rettangolo arrotondato 6"/>
          <p:cNvSpPr/>
          <p:nvPr/>
        </p:nvSpPr>
        <p:spPr>
          <a:xfrm>
            <a:off x="518662" y="1194316"/>
            <a:ext cx="1866412" cy="1091683"/>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CasellaDiTesto 7"/>
          <p:cNvSpPr txBox="1"/>
          <p:nvPr/>
        </p:nvSpPr>
        <p:spPr>
          <a:xfrm>
            <a:off x="578546" y="1568414"/>
            <a:ext cx="1743348" cy="369332"/>
          </a:xfrm>
          <a:prstGeom prst="rect">
            <a:avLst/>
          </a:prstGeom>
          <a:noFill/>
        </p:spPr>
        <p:txBody>
          <a:bodyPr wrap="none" rtlCol="0">
            <a:spAutoFit/>
          </a:bodyPr>
          <a:lstStyle/>
          <a:p>
            <a:r>
              <a:rPr lang="it-IT" b="1" dirty="0" smtClean="0">
                <a:latin typeface="Trebuchet MS"/>
                <a:cs typeface="Trebuchet MS"/>
              </a:rPr>
              <a:t>Desk </a:t>
            </a:r>
            <a:r>
              <a:rPr lang="it-IT" b="1" dirty="0" err="1" smtClean="0">
                <a:latin typeface="Trebuchet MS"/>
                <a:cs typeface="Trebuchet MS"/>
              </a:rPr>
              <a:t>Research</a:t>
            </a:r>
            <a:endParaRPr lang="it-IT" b="1" dirty="0">
              <a:latin typeface="Trebuchet MS"/>
              <a:cs typeface="Trebuchet MS"/>
            </a:endParaRPr>
          </a:p>
        </p:txBody>
      </p:sp>
      <p:sp>
        <p:nvSpPr>
          <p:cNvPr id="9" name="CasellaDiTesto 8"/>
          <p:cNvSpPr txBox="1"/>
          <p:nvPr/>
        </p:nvSpPr>
        <p:spPr>
          <a:xfrm>
            <a:off x="508257" y="2337903"/>
            <a:ext cx="1942041" cy="4493539"/>
          </a:xfrm>
          <a:prstGeom prst="rect">
            <a:avLst/>
          </a:prstGeom>
          <a:noFill/>
        </p:spPr>
        <p:txBody>
          <a:bodyPr wrap="square" rtlCol="0">
            <a:spAutoFit/>
          </a:bodyPr>
          <a:lstStyle/>
          <a:p>
            <a:r>
              <a:rPr lang="en-US" sz="1300" b="1" u="sng" dirty="0" smtClean="0">
                <a:latin typeface="Trebuchet MS"/>
                <a:cs typeface="Trebuchet MS"/>
              </a:rPr>
              <a:t>Tools</a:t>
            </a:r>
            <a:r>
              <a:rPr lang="en-US" sz="1300" b="1" dirty="0" smtClean="0">
                <a:latin typeface="Trebuchet MS"/>
                <a:cs typeface="Trebuchet MS"/>
              </a:rPr>
              <a:t>: </a:t>
            </a:r>
          </a:p>
          <a:p>
            <a:r>
              <a:rPr lang="en-US" sz="1300" dirty="0" smtClean="0">
                <a:latin typeface="Trebuchet MS"/>
                <a:cs typeface="Trebuchet MS"/>
              </a:rPr>
              <a:t>Bibliographical, photographic, audiovisual and iconographic sources and consultation thereof</a:t>
            </a:r>
            <a:endParaRPr lang="en-US" sz="1300" b="1" dirty="0" smtClean="0">
              <a:latin typeface="Trebuchet MS"/>
              <a:cs typeface="Trebuchet MS"/>
            </a:endParaRPr>
          </a:p>
          <a:p>
            <a:endParaRPr lang="en-US" sz="1300" b="1" u="sng" dirty="0" smtClean="0">
              <a:latin typeface="Trebuchet MS"/>
              <a:cs typeface="Trebuchet MS"/>
            </a:endParaRPr>
          </a:p>
          <a:p>
            <a:endParaRPr lang="en-US" sz="1300" b="1" u="sng" dirty="0" smtClean="0">
              <a:latin typeface="Trebuchet MS"/>
              <a:cs typeface="Trebuchet MS"/>
            </a:endParaRPr>
          </a:p>
          <a:p>
            <a:endParaRPr lang="en-US" sz="1300" b="1" u="sng" dirty="0" smtClean="0">
              <a:latin typeface="Trebuchet MS"/>
              <a:cs typeface="Trebuchet MS"/>
            </a:endParaRPr>
          </a:p>
          <a:p>
            <a:r>
              <a:rPr lang="en-US" sz="1300" b="1" u="sng" dirty="0" smtClean="0">
                <a:latin typeface="Trebuchet MS"/>
                <a:cs typeface="Trebuchet MS"/>
              </a:rPr>
              <a:t>Outputs</a:t>
            </a:r>
            <a:r>
              <a:rPr lang="en-US" sz="1300" b="1" dirty="0" smtClean="0">
                <a:latin typeface="Trebuchet MS"/>
                <a:cs typeface="Trebuchet MS"/>
              </a:rPr>
              <a:t>: </a:t>
            </a:r>
          </a:p>
          <a:p>
            <a:r>
              <a:rPr lang="en-US" sz="1300" b="1" dirty="0" smtClean="0">
                <a:solidFill>
                  <a:schemeClr val="bg1">
                    <a:lumMod val="50000"/>
                  </a:schemeClr>
                </a:solidFill>
                <a:latin typeface="Trebuchet MS"/>
                <a:cs typeface="Trebuchet MS"/>
              </a:rPr>
              <a:t>Desk Research Report</a:t>
            </a:r>
            <a:r>
              <a:rPr lang="en-US" sz="1300" dirty="0" smtClean="0">
                <a:solidFill>
                  <a:schemeClr val="bg1">
                    <a:lumMod val="50000"/>
                  </a:schemeClr>
                </a:solidFill>
                <a:latin typeface="Trebuchet MS"/>
                <a:cs typeface="Trebuchet MS"/>
              </a:rPr>
              <a:t> </a:t>
            </a:r>
            <a:r>
              <a:rPr lang="en-US" sz="1300" dirty="0" smtClean="0">
                <a:latin typeface="Trebuchet MS"/>
                <a:cs typeface="Trebuchet MS"/>
              </a:rPr>
              <a:t>containing: </a:t>
            </a:r>
          </a:p>
          <a:p>
            <a:pPr marL="285750" indent="-285750">
              <a:buFont typeface="Wingdings" panose="05000000000000000000" pitchFamily="2" charset="2"/>
              <a:buChar char="§"/>
            </a:pPr>
            <a:r>
              <a:rPr lang="en-US" sz="1300" dirty="0">
                <a:latin typeface="Trebuchet MS"/>
                <a:cs typeface="Trebuchet MS"/>
              </a:rPr>
              <a:t>b</a:t>
            </a:r>
            <a:r>
              <a:rPr lang="en-US" sz="1300" dirty="0" smtClean="0">
                <a:latin typeface="Trebuchet MS"/>
                <a:cs typeface="Trebuchet MS"/>
              </a:rPr>
              <a:t>ibliography and list of other documentary sources </a:t>
            </a:r>
          </a:p>
          <a:p>
            <a:pPr marL="285750" indent="-285750">
              <a:buFont typeface="Wingdings" panose="05000000000000000000" pitchFamily="2" charset="2"/>
              <a:buChar char="§"/>
            </a:pPr>
            <a:r>
              <a:rPr lang="en-US" sz="1300" dirty="0">
                <a:latin typeface="Trebuchet MS"/>
                <a:cs typeface="Trebuchet MS"/>
              </a:rPr>
              <a:t>d</a:t>
            </a:r>
            <a:r>
              <a:rPr lang="en-US" sz="1300" dirty="0" smtClean="0">
                <a:latin typeface="Trebuchet MS"/>
                <a:cs typeface="Trebuchet MS"/>
              </a:rPr>
              <a:t>escription of local context from a historical, cultural, economic and social standpoint</a:t>
            </a:r>
            <a:endParaRPr lang="en-US" sz="1300" b="1" dirty="0">
              <a:latin typeface="Trebuchet MS"/>
              <a:cs typeface="Trebuchet MS"/>
            </a:endParaRPr>
          </a:p>
        </p:txBody>
      </p:sp>
      <p:sp>
        <p:nvSpPr>
          <p:cNvPr id="33" name="CasellaDiTesto 32"/>
          <p:cNvSpPr txBox="1"/>
          <p:nvPr/>
        </p:nvSpPr>
        <p:spPr>
          <a:xfrm>
            <a:off x="2748116" y="2337903"/>
            <a:ext cx="2183851" cy="2693045"/>
          </a:xfrm>
          <a:prstGeom prst="rect">
            <a:avLst/>
          </a:prstGeom>
          <a:noFill/>
        </p:spPr>
        <p:txBody>
          <a:bodyPr wrap="square" rtlCol="0">
            <a:spAutoFit/>
          </a:bodyPr>
          <a:lstStyle/>
          <a:p>
            <a:r>
              <a:rPr lang="en-US" sz="1300" b="1" u="sng" dirty="0" smtClean="0">
                <a:latin typeface="Trebuchet MS"/>
                <a:cs typeface="Trebuchet MS"/>
              </a:rPr>
              <a:t>Tools</a:t>
            </a:r>
            <a:r>
              <a:rPr lang="en-US" sz="1300" b="1" dirty="0" smtClean="0">
                <a:latin typeface="Trebuchet MS"/>
                <a:cs typeface="Trebuchet MS"/>
              </a:rPr>
              <a:t>: </a:t>
            </a:r>
          </a:p>
          <a:p>
            <a:pPr marL="342900" indent="-342900">
              <a:buFont typeface="+mj-lt"/>
              <a:buAutoNum type="arabicPeriod"/>
            </a:pPr>
            <a:r>
              <a:rPr lang="en-US" sz="1300" dirty="0" smtClean="0">
                <a:latin typeface="Trebuchet MS"/>
                <a:cs typeface="Trebuchet MS"/>
              </a:rPr>
              <a:t>Investigations/consultations with LWG</a:t>
            </a:r>
          </a:p>
          <a:p>
            <a:pPr marL="342900" indent="-342900">
              <a:buFont typeface="+mj-lt"/>
              <a:buAutoNum type="arabicPeriod"/>
            </a:pPr>
            <a:endParaRPr lang="en-US" sz="1300" dirty="0" smtClean="0">
              <a:latin typeface="Trebuchet MS"/>
              <a:cs typeface="Trebuchet MS"/>
            </a:endParaRPr>
          </a:p>
          <a:p>
            <a:endParaRPr lang="en-US" sz="1300" dirty="0" smtClean="0">
              <a:latin typeface="Trebuchet MS"/>
              <a:cs typeface="Trebuchet MS"/>
            </a:endParaRPr>
          </a:p>
          <a:p>
            <a:endParaRPr lang="en-US" sz="1300" b="1" dirty="0" smtClean="0">
              <a:latin typeface="Trebuchet MS"/>
              <a:cs typeface="Trebuchet MS"/>
            </a:endParaRPr>
          </a:p>
          <a:p>
            <a:endParaRPr lang="en-US" sz="1300" b="1" dirty="0" smtClean="0">
              <a:latin typeface="Trebuchet MS"/>
              <a:cs typeface="Trebuchet MS"/>
            </a:endParaRPr>
          </a:p>
          <a:p>
            <a:endParaRPr lang="en-US" sz="1300" b="1" dirty="0" smtClean="0">
              <a:latin typeface="Trebuchet MS"/>
              <a:cs typeface="Trebuchet MS"/>
            </a:endParaRPr>
          </a:p>
          <a:p>
            <a:endParaRPr lang="en-US" sz="1300" b="1" u="sng" dirty="0" smtClean="0">
              <a:latin typeface="Trebuchet MS"/>
              <a:cs typeface="Trebuchet MS"/>
            </a:endParaRPr>
          </a:p>
          <a:p>
            <a:r>
              <a:rPr lang="en-US" sz="1300" b="1" u="sng" dirty="0" smtClean="0">
                <a:latin typeface="Trebuchet MS"/>
                <a:cs typeface="Trebuchet MS"/>
              </a:rPr>
              <a:t>Outputs</a:t>
            </a:r>
            <a:r>
              <a:rPr lang="en-US" sz="1300" b="1" dirty="0" smtClean="0">
                <a:latin typeface="Trebuchet MS"/>
                <a:cs typeface="Trebuchet MS"/>
              </a:rPr>
              <a:t>: </a:t>
            </a:r>
          </a:p>
          <a:p>
            <a:pPr marL="285750" indent="-285750">
              <a:buFont typeface="Wingdings" panose="05000000000000000000" pitchFamily="2" charset="2"/>
              <a:buChar char="§"/>
            </a:pPr>
            <a:r>
              <a:rPr lang="en-US" sz="1300" dirty="0">
                <a:latin typeface="Trebuchet MS"/>
                <a:cs typeface="Trebuchet MS"/>
              </a:rPr>
              <a:t>i</a:t>
            </a:r>
            <a:r>
              <a:rPr lang="en-US" sz="1300" dirty="0" smtClean="0">
                <a:latin typeface="Trebuchet MS"/>
                <a:cs typeface="Trebuchet MS"/>
              </a:rPr>
              <a:t>dentification criteria</a:t>
            </a:r>
          </a:p>
          <a:p>
            <a:pPr marL="285750" indent="-285750">
              <a:buFont typeface="Wingdings" panose="05000000000000000000" pitchFamily="2" charset="2"/>
              <a:buChar char="§"/>
            </a:pPr>
            <a:r>
              <a:rPr lang="en-US" sz="1300" dirty="0">
                <a:latin typeface="Trebuchet MS"/>
                <a:cs typeface="Trebuchet MS"/>
              </a:rPr>
              <a:t>l</a:t>
            </a:r>
            <a:r>
              <a:rPr lang="en-US" sz="1300" dirty="0" smtClean="0">
                <a:latin typeface="Trebuchet MS"/>
                <a:cs typeface="Trebuchet MS"/>
              </a:rPr>
              <a:t>ist of witnesses</a:t>
            </a:r>
          </a:p>
        </p:txBody>
      </p:sp>
      <p:sp>
        <p:nvSpPr>
          <p:cNvPr id="34" name="Rettangolo arrotondato 33"/>
          <p:cNvSpPr/>
          <p:nvPr/>
        </p:nvSpPr>
        <p:spPr>
          <a:xfrm>
            <a:off x="2767764" y="1238786"/>
            <a:ext cx="1866412" cy="1091683"/>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7" name="CasellaDiTesto 36"/>
          <p:cNvSpPr txBox="1"/>
          <p:nvPr/>
        </p:nvSpPr>
        <p:spPr>
          <a:xfrm>
            <a:off x="5057942" y="2337903"/>
            <a:ext cx="2032758" cy="3093155"/>
          </a:xfrm>
          <a:prstGeom prst="rect">
            <a:avLst/>
          </a:prstGeom>
          <a:noFill/>
        </p:spPr>
        <p:txBody>
          <a:bodyPr wrap="square" rtlCol="0">
            <a:spAutoFit/>
          </a:bodyPr>
          <a:lstStyle/>
          <a:p>
            <a:r>
              <a:rPr lang="en-US" sz="1300" b="1" u="sng" dirty="0" smtClean="0">
                <a:latin typeface="Trebuchet MS"/>
                <a:cs typeface="Trebuchet MS"/>
              </a:rPr>
              <a:t>Tools:</a:t>
            </a:r>
          </a:p>
          <a:p>
            <a:pPr marL="342900" indent="-342900">
              <a:buFontTx/>
              <a:buAutoNum type="arabicPeriod"/>
            </a:pPr>
            <a:r>
              <a:rPr lang="en-US" sz="1300" dirty="0" smtClean="0">
                <a:latin typeface="Trebuchet MS"/>
                <a:cs typeface="Trebuchet MS"/>
              </a:rPr>
              <a:t>Practical instructions on how to conduct interviews </a:t>
            </a:r>
          </a:p>
          <a:p>
            <a:pPr marL="342900" indent="-342900">
              <a:buAutoNum type="arabicPeriod"/>
            </a:pPr>
            <a:r>
              <a:rPr lang="en-US" sz="1300" dirty="0" smtClean="0">
                <a:latin typeface="Trebuchet MS"/>
                <a:cs typeface="Trebuchet MS"/>
              </a:rPr>
              <a:t>Questionnaires/interview templates </a:t>
            </a:r>
          </a:p>
          <a:p>
            <a:pPr marL="342900" indent="-342900">
              <a:buAutoNum type="arabicPeriod"/>
            </a:pPr>
            <a:r>
              <a:rPr lang="en-US" sz="1300" dirty="0" smtClean="0">
                <a:latin typeface="Trebuchet MS"/>
                <a:cs typeface="Trebuchet MS"/>
              </a:rPr>
              <a:t>Interviewer’s handbook</a:t>
            </a:r>
          </a:p>
          <a:p>
            <a:pPr marL="342900" indent="-342900">
              <a:buAutoNum type="arabicPeriod"/>
            </a:pPr>
            <a:endParaRPr lang="en-US" sz="1300" dirty="0" smtClean="0">
              <a:latin typeface="Trebuchet MS"/>
              <a:cs typeface="Trebuchet MS"/>
            </a:endParaRPr>
          </a:p>
          <a:p>
            <a:r>
              <a:rPr lang="en-US" sz="1300" b="1" u="sng" dirty="0" smtClean="0">
                <a:latin typeface="Trebuchet MS"/>
                <a:cs typeface="Trebuchet MS"/>
              </a:rPr>
              <a:t>Outputs</a:t>
            </a:r>
            <a:r>
              <a:rPr lang="en-US" sz="1300" b="1" dirty="0" smtClean="0">
                <a:latin typeface="Trebuchet MS"/>
                <a:cs typeface="Trebuchet MS"/>
              </a:rPr>
              <a:t>:</a:t>
            </a:r>
          </a:p>
          <a:p>
            <a:r>
              <a:rPr lang="en-US" sz="1300" b="1" dirty="0" smtClean="0">
                <a:solidFill>
                  <a:schemeClr val="accent6">
                    <a:lumMod val="75000"/>
                  </a:schemeClr>
                </a:solidFill>
                <a:latin typeface="Trebuchet MS"/>
                <a:cs typeface="Trebuchet MS"/>
              </a:rPr>
              <a:t>Video</a:t>
            </a:r>
            <a:r>
              <a:rPr lang="en-US" sz="1300" b="1" dirty="0">
                <a:solidFill>
                  <a:schemeClr val="accent6">
                    <a:lumMod val="75000"/>
                  </a:schemeClr>
                </a:solidFill>
                <a:latin typeface="Trebuchet MS"/>
                <a:cs typeface="Trebuchet MS"/>
              </a:rPr>
              <a:t> </a:t>
            </a:r>
            <a:r>
              <a:rPr lang="en-US" sz="1300" b="1" dirty="0" smtClean="0">
                <a:solidFill>
                  <a:schemeClr val="accent6">
                    <a:lumMod val="75000"/>
                  </a:schemeClr>
                </a:solidFill>
                <a:latin typeface="Trebuchet MS"/>
                <a:cs typeface="Trebuchet MS"/>
              </a:rPr>
              <a:t>interviews</a:t>
            </a:r>
          </a:p>
          <a:p>
            <a:endParaRPr lang="en-US" sz="1300" b="1" dirty="0" smtClean="0">
              <a:solidFill>
                <a:schemeClr val="accent2"/>
              </a:solidFill>
              <a:latin typeface="Trebuchet MS"/>
              <a:cs typeface="Trebuchet MS"/>
            </a:endParaRPr>
          </a:p>
          <a:p>
            <a:r>
              <a:rPr lang="en-US" sz="1300" b="1" dirty="0" smtClean="0">
                <a:solidFill>
                  <a:schemeClr val="accent6">
                    <a:lumMod val="75000"/>
                  </a:schemeClr>
                </a:solidFill>
                <a:latin typeface="Trebuchet MS"/>
                <a:cs typeface="Trebuchet MS"/>
              </a:rPr>
              <a:t>Compiled interview forms</a:t>
            </a:r>
            <a:endParaRPr lang="en-US" sz="1300" b="1" dirty="0">
              <a:solidFill>
                <a:schemeClr val="accent6">
                  <a:lumMod val="75000"/>
                </a:schemeClr>
              </a:solidFill>
              <a:latin typeface="Trebuchet MS"/>
              <a:cs typeface="Trebuchet MS"/>
            </a:endParaRPr>
          </a:p>
        </p:txBody>
      </p:sp>
      <p:cxnSp>
        <p:nvCxnSpPr>
          <p:cNvPr id="13" name="Connettore diritto 12"/>
          <p:cNvCxnSpPr/>
          <p:nvPr/>
        </p:nvCxnSpPr>
        <p:spPr>
          <a:xfrm>
            <a:off x="432820" y="4212779"/>
            <a:ext cx="10101441" cy="18661"/>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Connettore diritto 38"/>
          <p:cNvCxnSpPr/>
          <p:nvPr/>
        </p:nvCxnSpPr>
        <p:spPr>
          <a:xfrm>
            <a:off x="4696168" y="2605500"/>
            <a:ext cx="4138" cy="150018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1" name="Rettangolo arrotondato 40"/>
          <p:cNvSpPr/>
          <p:nvPr/>
        </p:nvSpPr>
        <p:spPr>
          <a:xfrm>
            <a:off x="7249165" y="1234206"/>
            <a:ext cx="1866412" cy="1091683"/>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2" name="CasellaDiTesto 41"/>
          <p:cNvSpPr txBox="1"/>
          <p:nvPr/>
        </p:nvSpPr>
        <p:spPr>
          <a:xfrm>
            <a:off x="7605541" y="1511664"/>
            <a:ext cx="1210588" cy="630942"/>
          </a:xfrm>
          <a:prstGeom prst="rect">
            <a:avLst/>
          </a:prstGeom>
          <a:noFill/>
        </p:spPr>
        <p:txBody>
          <a:bodyPr wrap="none" rtlCol="0">
            <a:spAutoFit/>
          </a:bodyPr>
          <a:lstStyle/>
          <a:p>
            <a:pPr algn="ctr"/>
            <a:r>
              <a:rPr lang="it-IT" sz="1750" b="1" dirty="0" err="1" smtClean="0">
                <a:latin typeface="Trebuchet MS"/>
                <a:cs typeface="Trebuchet MS"/>
              </a:rPr>
              <a:t>Mapping</a:t>
            </a:r>
            <a:endParaRPr lang="it-IT" sz="1750" b="1" dirty="0" smtClean="0">
              <a:latin typeface="Trebuchet MS"/>
              <a:cs typeface="Trebuchet MS"/>
            </a:endParaRPr>
          </a:p>
          <a:p>
            <a:pPr algn="ctr"/>
            <a:r>
              <a:rPr lang="it-IT" sz="1750" b="1" dirty="0" smtClean="0">
                <a:latin typeface="Trebuchet MS"/>
                <a:cs typeface="Trebuchet MS"/>
              </a:rPr>
              <a:t> </a:t>
            </a:r>
            <a:r>
              <a:rPr lang="it-IT" sz="1750" b="1" dirty="0" err="1" smtClean="0">
                <a:latin typeface="Trebuchet MS"/>
                <a:cs typeface="Trebuchet MS"/>
              </a:rPr>
              <a:t>summary</a:t>
            </a:r>
            <a:endParaRPr lang="it-IT" sz="1750" b="1" dirty="0" smtClean="0">
              <a:latin typeface="Trebuchet MS"/>
              <a:cs typeface="Trebuchet MS"/>
            </a:endParaRPr>
          </a:p>
        </p:txBody>
      </p:sp>
      <p:sp>
        <p:nvSpPr>
          <p:cNvPr id="44" name="CasellaDiTesto 43"/>
          <p:cNvSpPr txBox="1"/>
          <p:nvPr/>
        </p:nvSpPr>
        <p:spPr>
          <a:xfrm>
            <a:off x="9580993" y="2337903"/>
            <a:ext cx="2369953" cy="2893100"/>
          </a:xfrm>
          <a:prstGeom prst="rect">
            <a:avLst/>
          </a:prstGeom>
          <a:noFill/>
        </p:spPr>
        <p:txBody>
          <a:bodyPr wrap="square" rtlCol="0">
            <a:spAutoFit/>
          </a:bodyPr>
          <a:lstStyle/>
          <a:p>
            <a:r>
              <a:rPr lang="it-IT" sz="1300" b="1" u="sng" dirty="0" smtClean="0">
                <a:latin typeface="Trebuchet MS"/>
                <a:cs typeface="Trebuchet MS"/>
              </a:rPr>
              <a:t>Tools:</a:t>
            </a:r>
          </a:p>
          <a:p>
            <a:r>
              <a:rPr lang="it-IT" sz="1300" dirty="0" smtClean="0">
                <a:latin typeface="Trebuchet MS"/>
                <a:cs typeface="Trebuchet MS"/>
              </a:rPr>
              <a:t>E-</a:t>
            </a:r>
            <a:r>
              <a:rPr lang="it-IT" sz="1300" dirty="0" err="1" smtClean="0">
                <a:latin typeface="Trebuchet MS"/>
                <a:cs typeface="Trebuchet MS"/>
              </a:rPr>
              <a:t>platform</a:t>
            </a:r>
            <a:r>
              <a:rPr lang="it-IT" sz="1300" dirty="0" smtClean="0">
                <a:latin typeface="Trebuchet MS"/>
                <a:cs typeface="Trebuchet MS"/>
              </a:rPr>
              <a:t> </a:t>
            </a:r>
          </a:p>
          <a:p>
            <a:endParaRPr lang="it-IT" sz="1300" dirty="0">
              <a:solidFill>
                <a:srgbClr val="FF0000"/>
              </a:solidFill>
              <a:latin typeface="Trebuchet MS"/>
              <a:cs typeface="Trebuchet MS"/>
            </a:endParaRPr>
          </a:p>
          <a:p>
            <a:endParaRPr lang="it-IT" sz="1300" b="1" u="sng" dirty="0" smtClean="0">
              <a:latin typeface="Trebuchet MS"/>
              <a:cs typeface="Trebuchet MS"/>
            </a:endParaRPr>
          </a:p>
          <a:p>
            <a:endParaRPr lang="it-IT" sz="1300" b="1" u="sng" dirty="0">
              <a:latin typeface="Trebuchet MS"/>
              <a:cs typeface="Trebuchet MS"/>
            </a:endParaRPr>
          </a:p>
          <a:p>
            <a:endParaRPr lang="it-IT" sz="1300" b="1" u="sng" dirty="0" smtClean="0">
              <a:latin typeface="Trebuchet MS"/>
              <a:cs typeface="Trebuchet MS"/>
            </a:endParaRPr>
          </a:p>
          <a:p>
            <a:endParaRPr lang="it-IT" sz="1300" b="1" u="sng" dirty="0" smtClean="0">
              <a:latin typeface="Trebuchet MS"/>
              <a:cs typeface="Trebuchet MS"/>
            </a:endParaRPr>
          </a:p>
          <a:p>
            <a:endParaRPr lang="it-IT" sz="1300" b="1" u="sng" dirty="0" smtClean="0">
              <a:latin typeface="Trebuchet MS"/>
              <a:cs typeface="Trebuchet MS"/>
            </a:endParaRPr>
          </a:p>
          <a:p>
            <a:endParaRPr lang="it-IT" sz="1300" b="1" u="sng" dirty="0">
              <a:latin typeface="Trebuchet MS"/>
              <a:cs typeface="Trebuchet MS"/>
            </a:endParaRPr>
          </a:p>
          <a:p>
            <a:endParaRPr lang="it-IT" sz="1300" b="1" u="sng" dirty="0" smtClean="0">
              <a:latin typeface="Trebuchet MS"/>
              <a:cs typeface="Trebuchet MS"/>
            </a:endParaRPr>
          </a:p>
          <a:p>
            <a:r>
              <a:rPr lang="it-IT" sz="1300" b="1" u="sng" dirty="0" err="1" smtClean="0">
                <a:latin typeface="Trebuchet MS"/>
                <a:cs typeface="Trebuchet MS"/>
              </a:rPr>
              <a:t>Outputs</a:t>
            </a:r>
            <a:r>
              <a:rPr lang="it-IT" sz="1300" b="1" dirty="0" smtClean="0">
                <a:latin typeface="Trebuchet MS"/>
                <a:cs typeface="Trebuchet MS"/>
              </a:rPr>
              <a:t>:</a:t>
            </a:r>
          </a:p>
          <a:p>
            <a:r>
              <a:rPr lang="it-IT" sz="1300" b="1" dirty="0" smtClean="0">
                <a:solidFill>
                  <a:srgbClr val="9999FF"/>
                </a:solidFill>
                <a:latin typeface="Trebuchet MS"/>
                <a:cs typeface="Trebuchet MS"/>
              </a:rPr>
              <a:t>Model for the </a:t>
            </a:r>
            <a:r>
              <a:rPr lang="it-IT" sz="1300" b="1" dirty="0" err="1" smtClean="0">
                <a:solidFill>
                  <a:srgbClr val="9999FF"/>
                </a:solidFill>
                <a:latin typeface="Trebuchet MS"/>
                <a:cs typeface="Trebuchet MS"/>
              </a:rPr>
              <a:t>mapping</a:t>
            </a:r>
            <a:r>
              <a:rPr lang="it-IT" sz="1300" b="1" dirty="0" smtClean="0">
                <a:solidFill>
                  <a:srgbClr val="9999FF"/>
                </a:solidFill>
                <a:latin typeface="Trebuchet MS"/>
                <a:cs typeface="Trebuchet MS"/>
              </a:rPr>
              <a:t> of GCH </a:t>
            </a:r>
          </a:p>
          <a:p>
            <a:pPr marL="285750" indent="-285750">
              <a:buFont typeface="Courier New" panose="02070309020205020404" pitchFamily="49" charset="0"/>
              <a:buChar char="o"/>
            </a:pPr>
            <a:endParaRPr lang="it-IT" sz="1300" b="1" dirty="0">
              <a:solidFill>
                <a:schemeClr val="accent2"/>
              </a:solidFill>
              <a:latin typeface="Trebuchet MS"/>
              <a:cs typeface="Trebuchet MS"/>
            </a:endParaRPr>
          </a:p>
        </p:txBody>
      </p:sp>
      <p:cxnSp>
        <p:nvCxnSpPr>
          <p:cNvPr id="46" name="Connettore diritto 45"/>
          <p:cNvCxnSpPr/>
          <p:nvPr/>
        </p:nvCxnSpPr>
        <p:spPr>
          <a:xfrm>
            <a:off x="4715359" y="4554071"/>
            <a:ext cx="4138" cy="150018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Connettore diritto 46"/>
          <p:cNvCxnSpPr/>
          <p:nvPr/>
        </p:nvCxnSpPr>
        <p:spPr>
          <a:xfrm>
            <a:off x="2234945" y="2712590"/>
            <a:ext cx="4138" cy="150018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8" name="Connettore diritto 47"/>
          <p:cNvCxnSpPr/>
          <p:nvPr/>
        </p:nvCxnSpPr>
        <p:spPr>
          <a:xfrm>
            <a:off x="2254136" y="4661161"/>
            <a:ext cx="4138" cy="150018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9" name="Rettangolo arrotondato 48"/>
          <p:cNvSpPr/>
          <p:nvPr/>
        </p:nvSpPr>
        <p:spPr>
          <a:xfrm>
            <a:off x="9477573" y="1250914"/>
            <a:ext cx="1866412" cy="1091683"/>
          </a:xfrm>
          <a:prstGeom prst="roundRect">
            <a:avLst/>
          </a:prstGeom>
          <a:solidFill>
            <a:srgbClr val="99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0" name="CasellaDiTesto 49"/>
          <p:cNvSpPr txBox="1"/>
          <p:nvPr/>
        </p:nvSpPr>
        <p:spPr>
          <a:xfrm>
            <a:off x="9578071" y="1485129"/>
            <a:ext cx="1682141" cy="646331"/>
          </a:xfrm>
          <a:prstGeom prst="rect">
            <a:avLst/>
          </a:prstGeom>
          <a:noFill/>
        </p:spPr>
        <p:txBody>
          <a:bodyPr wrap="square" rtlCol="0">
            <a:spAutoFit/>
          </a:bodyPr>
          <a:lstStyle/>
          <a:p>
            <a:pPr algn="ctr"/>
            <a:r>
              <a:rPr lang="it-IT" b="1" dirty="0" smtClean="0">
                <a:latin typeface="Trebuchet MS"/>
                <a:cs typeface="Trebuchet MS"/>
              </a:rPr>
              <a:t>Data </a:t>
            </a:r>
          </a:p>
          <a:p>
            <a:pPr algn="ctr"/>
            <a:r>
              <a:rPr lang="it-IT" b="1" dirty="0" err="1" smtClean="0">
                <a:latin typeface="Trebuchet MS"/>
                <a:cs typeface="Trebuchet MS"/>
              </a:rPr>
              <a:t>diffusion</a:t>
            </a:r>
            <a:r>
              <a:rPr lang="it-IT" b="1" dirty="0" smtClean="0">
                <a:latin typeface="Trebuchet MS"/>
                <a:cs typeface="Trebuchet MS"/>
              </a:rPr>
              <a:t> </a:t>
            </a:r>
            <a:endParaRPr lang="it-IT" b="1" dirty="0">
              <a:latin typeface="Trebuchet MS"/>
              <a:cs typeface="Trebuchet MS"/>
            </a:endParaRPr>
          </a:p>
        </p:txBody>
      </p:sp>
      <p:sp>
        <p:nvSpPr>
          <p:cNvPr id="52" name="CasellaDiTesto 51"/>
          <p:cNvSpPr txBox="1"/>
          <p:nvPr/>
        </p:nvSpPr>
        <p:spPr>
          <a:xfrm>
            <a:off x="7261607" y="2337903"/>
            <a:ext cx="2369953" cy="4693594"/>
          </a:xfrm>
          <a:prstGeom prst="rect">
            <a:avLst/>
          </a:prstGeom>
          <a:noFill/>
        </p:spPr>
        <p:txBody>
          <a:bodyPr wrap="square" rtlCol="0">
            <a:spAutoFit/>
          </a:bodyPr>
          <a:lstStyle/>
          <a:p>
            <a:r>
              <a:rPr lang="en-US" sz="1300" b="1" u="sng" dirty="0" smtClean="0">
                <a:latin typeface="Trebuchet MS"/>
                <a:cs typeface="Trebuchet MS"/>
              </a:rPr>
              <a:t>Tools:</a:t>
            </a:r>
          </a:p>
          <a:p>
            <a:pPr marL="342900" indent="-342900">
              <a:buAutoNum type="arabicPeriod"/>
            </a:pPr>
            <a:r>
              <a:rPr lang="en-US" sz="1300" dirty="0" smtClean="0">
                <a:latin typeface="Trebuchet MS"/>
                <a:cs typeface="Trebuchet MS"/>
              </a:rPr>
              <a:t>Video interviews</a:t>
            </a:r>
          </a:p>
          <a:p>
            <a:pPr marL="342900" indent="-342900">
              <a:buAutoNum type="arabicPeriod"/>
            </a:pPr>
            <a:r>
              <a:rPr lang="en-US" sz="1300" dirty="0" smtClean="0">
                <a:latin typeface="Trebuchet MS"/>
                <a:cs typeface="Trebuchet MS"/>
              </a:rPr>
              <a:t>Compiled interview forms</a:t>
            </a:r>
          </a:p>
          <a:p>
            <a:endParaRPr lang="en-US" sz="1300" b="1" u="sng" dirty="0" smtClean="0">
              <a:latin typeface="Trebuchet MS"/>
              <a:cs typeface="Trebuchet MS"/>
            </a:endParaRPr>
          </a:p>
          <a:p>
            <a:endParaRPr lang="en-US" sz="1300" b="1" u="sng" dirty="0" smtClean="0">
              <a:latin typeface="Trebuchet MS"/>
              <a:cs typeface="Trebuchet MS"/>
            </a:endParaRPr>
          </a:p>
          <a:p>
            <a:endParaRPr lang="en-US" sz="1300" b="1" u="sng" dirty="0" smtClean="0">
              <a:latin typeface="Trebuchet MS"/>
              <a:cs typeface="Trebuchet MS"/>
            </a:endParaRPr>
          </a:p>
          <a:p>
            <a:endParaRPr lang="en-US" sz="1300" b="1" u="sng" dirty="0" smtClean="0">
              <a:latin typeface="Trebuchet MS"/>
              <a:cs typeface="Trebuchet MS"/>
            </a:endParaRPr>
          </a:p>
          <a:p>
            <a:endParaRPr lang="en-US" sz="1300" b="1" u="sng" dirty="0" smtClean="0">
              <a:latin typeface="Trebuchet MS"/>
              <a:cs typeface="Trebuchet MS"/>
            </a:endParaRPr>
          </a:p>
          <a:p>
            <a:endParaRPr lang="en-US" sz="1300" b="1" u="sng" dirty="0" smtClean="0">
              <a:latin typeface="Trebuchet MS"/>
              <a:cs typeface="Trebuchet MS"/>
            </a:endParaRPr>
          </a:p>
          <a:p>
            <a:r>
              <a:rPr lang="en-US" sz="1300" b="1" u="sng" dirty="0" smtClean="0">
                <a:latin typeface="Trebuchet MS"/>
                <a:cs typeface="Trebuchet MS"/>
              </a:rPr>
              <a:t>Outputs</a:t>
            </a:r>
            <a:r>
              <a:rPr lang="en-US" sz="1300" b="1" dirty="0" smtClean="0">
                <a:latin typeface="Trebuchet MS"/>
                <a:cs typeface="Trebuchet MS"/>
              </a:rPr>
              <a:t>:</a:t>
            </a:r>
          </a:p>
          <a:p>
            <a:r>
              <a:rPr lang="en-US" sz="1300" b="1" dirty="0" smtClean="0">
                <a:solidFill>
                  <a:schemeClr val="accent1">
                    <a:lumMod val="50000"/>
                  </a:schemeClr>
                </a:solidFill>
                <a:latin typeface="Trebuchet MS"/>
                <a:cs typeface="Trebuchet MS"/>
              </a:rPr>
              <a:t>Field Research Report</a:t>
            </a:r>
            <a:r>
              <a:rPr lang="en-US" sz="1300" dirty="0" smtClean="0">
                <a:latin typeface="Trebuchet MS"/>
                <a:cs typeface="Trebuchet MS"/>
              </a:rPr>
              <a:t> containing: </a:t>
            </a:r>
          </a:p>
          <a:p>
            <a:pPr marL="285750" indent="-285750">
              <a:buFont typeface="Wingdings" panose="05000000000000000000" pitchFamily="2" charset="2"/>
              <a:buChar char="§"/>
            </a:pPr>
            <a:r>
              <a:rPr lang="en-US" sz="1300" dirty="0" smtClean="0">
                <a:latin typeface="Trebuchet MS"/>
                <a:cs typeface="Trebuchet MS"/>
              </a:rPr>
              <a:t>Inventory of the immaterial cultural heritage to be valorized</a:t>
            </a:r>
          </a:p>
          <a:p>
            <a:pPr marL="285750" indent="-285750">
              <a:buFont typeface="Wingdings" panose="05000000000000000000" pitchFamily="2" charset="2"/>
              <a:buChar char="§"/>
            </a:pPr>
            <a:r>
              <a:rPr lang="en-US" sz="1300" dirty="0" smtClean="0">
                <a:latin typeface="Trebuchet MS"/>
                <a:cs typeface="Trebuchet MS"/>
              </a:rPr>
              <a:t>Evaluations and conclusions for Pilot Action and Transnational  Strategy</a:t>
            </a:r>
          </a:p>
          <a:p>
            <a:endParaRPr lang="en-US" sz="1300" b="1" dirty="0" smtClean="0">
              <a:latin typeface="Trebuchet MS"/>
              <a:cs typeface="Trebuchet MS"/>
            </a:endParaRPr>
          </a:p>
          <a:p>
            <a:endParaRPr lang="en-US" sz="1300" b="1" dirty="0" smtClean="0">
              <a:latin typeface="Trebuchet MS"/>
              <a:cs typeface="Trebuchet MS"/>
            </a:endParaRPr>
          </a:p>
          <a:p>
            <a:pPr marL="285750" indent="-285750">
              <a:buFont typeface="Courier New" panose="02070309020205020404" pitchFamily="49" charset="0"/>
              <a:buChar char="o"/>
            </a:pPr>
            <a:endParaRPr lang="en-US" sz="1300" b="1" dirty="0">
              <a:solidFill>
                <a:schemeClr val="accent2"/>
              </a:solidFill>
              <a:latin typeface="Trebuchet MS"/>
              <a:cs typeface="Trebuchet MS"/>
            </a:endParaRPr>
          </a:p>
        </p:txBody>
      </p:sp>
      <p:cxnSp>
        <p:nvCxnSpPr>
          <p:cNvPr id="53" name="Connettore diritto 52"/>
          <p:cNvCxnSpPr/>
          <p:nvPr/>
        </p:nvCxnSpPr>
        <p:spPr>
          <a:xfrm>
            <a:off x="6742682" y="2617940"/>
            <a:ext cx="4138" cy="150018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Connettore diritto 53"/>
          <p:cNvCxnSpPr/>
          <p:nvPr/>
        </p:nvCxnSpPr>
        <p:spPr>
          <a:xfrm>
            <a:off x="6761873" y="4566511"/>
            <a:ext cx="4138" cy="150018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Connettore diritto 54"/>
          <p:cNvCxnSpPr/>
          <p:nvPr/>
        </p:nvCxnSpPr>
        <p:spPr>
          <a:xfrm>
            <a:off x="9367694" y="2630380"/>
            <a:ext cx="4138" cy="150018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Connettore diritto 55"/>
          <p:cNvCxnSpPr/>
          <p:nvPr/>
        </p:nvCxnSpPr>
        <p:spPr>
          <a:xfrm>
            <a:off x="9386885" y="4578951"/>
            <a:ext cx="4138" cy="150018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8" name="CasellaDiTesto 37"/>
          <p:cNvSpPr txBox="1"/>
          <p:nvPr/>
        </p:nvSpPr>
        <p:spPr>
          <a:xfrm>
            <a:off x="2905036" y="1689534"/>
            <a:ext cx="1612347" cy="523220"/>
          </a:xfrm>
          <a:prstGeom prst="rect">
            <a:avLst/>
          </a:prstGeom>
          <a:noFill/>
        </p:spPr>
        <p:txBody>
          <a:bodyPr wrap="none" rtlCol="0">
            <a:spAutoFit/>
          </a:bodyPr>
          <a:lstStyle/>
          <a:p>
            <a:pPr algn="ctr"/>
            <a:r>
              <a:rPr lang="it-IT" sz="1400" b="1" i="1" dirty="0" err="1" smtClean="0">
                <a:latin typeface="Trebuchet MS"/>
                <a:cs typeface="Trebuchet MS"/>
              </a:rPr>
              <a:t>Identification</a:t>
            </a:r>
            <a:r>
              <a:rPr lang="it-IT" sz="1400" b="1" i="1" dirty="0" smtClean="0">
                <a:latin typeface="Trebuchet MS"/>
                <a:cs typeface="Trebuchet MS"/>
              </a:rPr>
              <a:t> of </a:t>
            </a:r>
          </a:p>
          <a:p>
            <a:pPr algn="ctr"/>
            <a:r>
              <a:rPr lang="it-IT" sz="1400" b="1" i="1" dirty="0" err="1" smtClean="0">
                <a:latin typeface="Trebuchet MS"/>
                <a:cs typeface="Trebuchet MS"/>
              </a:rPr>
              <a:t>key</a:t>
            </a:r>
            <a:r>
              <a:rPr lang="it-IT" sz="1400" b="1" i="1" dirty="0" smtClean="0">
                <a:latin typeface="Trebuchet MS"/>
                <a:cs typeface="Trebuchet MS"/>
              </a:rPr>
              <a:t> </a:t>
            </a:r>
            <a:r>
              <a:rPr lang="it-IT" sz="1400" b="1" i="1" dirty="0" err="1" smtClean="0">
                <a:latin typeface="Trebuchet MS"/>
                <a:cs typeface="Trebuchet MS"/>
              </a:rPr>
              <a:t>witnesses</a:t>
            </a:r>
            <a:endParaRPr lang="it-IT" sz="1400" b="1" i="1" dirty="0">
              <a:latin typeface="Trebuchet MS"/>
              <a:cs typeface="Trebuchet MS"/>
            </a:endParaRPr>
          </a:p>
        </p:txBody>
      </p:sp>
      <p:sp>
        <p:nvSpPr>
          <p:cNvPr id="40" name="CasellaDiTesto 39"/>
          <p:cNvSpPr txBox="1"/>
          <p:nvPr/>
        </p:nvSpPr>
        <p:spPr>
          <a:xfrm>
            <a:off x="2818157" y="1335129"/>
            <a:ext cx="1774795" cy="369332"/>
          </a:xfrm>
          <a:prstGeom prst="rect">
            <a:avLst/>
          </a:prstGeom>
          <a:noFill/>
        </p:spPr>
        <p:txBody>
          <a:bodyPr wrap="none" rtlCol="0">
            <a:spAutoFit/>
          </a:bodyPr>
          <a:lstStyle/>
          <a:p>
            <a:r>
              <a:rPr lang="it-IT" b="1" dirty="0" smtClean="0">
                <a:latin typeface="Trebuchet MS"/>
                <a:cs typeface="Trebuchet MS"/>
              </a:rPr>
              <a:t>Field </a:t>
            </a:r>
            <a:r>
              <a:rPr lang="it-IT" b="1" dirty="0" err="1" smtClean="0">
                <a:latin typeface="Trebuchet MS"/>
                <a:cs typeface="Trebuchet MS"/>
              </a:rPr>
              <a:t>Research</a:t>
            </a:r>
            <a:endParaRPr lang="it-IT" b="1" dirty="0">
              <a:latin typeface="Trebuchet MS"/>
              <a:cs typeface="Trebuchet MS"/>
            </a:endParaRPr>
          </a:p>
        </p:txBody>
      </p:sp>
      <p:sp>
        <p:nvSpPr>
          <p:cNvPr id="45" name="Rettangolo arrotondato 44"/>
          <p:cNvSpPr/>
          <p:nvPr/>
        </p:nvSpPr>
        <p:spPr>
          <a:xfrm>
            <a:off x="5019250" y="1201264"/>
            <a:ext cx="1866412" cy="1091683"/>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7" name="CasellaDiTesto 56"/>
          <p:cNvSpPr txBox="1"/>
          <p:nvPr/>
        </p:nvSpPr>
        <p:spPr>
          <a:xfrm>
            <a:off x="5074408" y="1336518"/>
            <a:ext cx="1774795" cy="584776"/>
          </a:xfrm>
          <a:prstGeom prst="rect">
            <a:avLst/>
          </a:prstGeom>
          <a:noFill/>
        </p:spPr>
        <p:txBody>
          <a:bodyPr wrap="none" rtlCol="0">
            <a:spAutoFit/>
          </a:bodyPr>
          <a:lstStyle/>
          <a:p>
            <a:pPr algn="ctr"/>
            <a:r>
              <a:rPr lang="it-IT" b="1" dirty="0" smtClean="0">
                <a:latin typeface="Trebuchet MS"/>
                <a:cs typeface="Trebuchet MS"/>
              </a:rPr>
              <a:t>Field </a:t>
            </a:r>
            <a:r>
              <a:rPr lang="it-IT" b="1" dirty="0" err="1" smtClean="0">
                <a:latin typeface="Trebuchet MS"/>
                <a:cs typeface="Trebuchet MS"/>
              </a:rPr>
              <a:t>Research</a:t>
            </a:r>
            <a:endParaRPr lang="it-IT" b="1" dirty="0" smtClean="0">
              <a:latin typeface="Trebuchet MS"/>
              <a:cs typeface="Trebuchet MS"/>
            </a:endParaRPr>
          </a:p>
          <a:p>
            <a:pPr algn="ctr"/>
            <a:r>
              <a:rPr lang="it-IT" sz="1400" b="1" i="1" dirty="0" err="1" smtClean="0">
                <a:latin typeface="Trebuchet MS"/>
                <a:cs typeface="Trebuchet MS"/>
              </a:rPr>
              <a:t>Mapping</a:t>
            </a:r>
            <a:endParaRPr lang="it-IT" sz="1400" b="1" i="1" dirty="0">
              <a:latin typeface="Trebuchet MS"/>
              <a:cs typeface="Trebuchet MS"/>
            </a:endParaRPr>
          </a:p>
        </p:txBody>
      </p:sp>
      <p:sp>
        <p:nvSpPr>
          <p:cNvPr id="2" name="CasellaDiTesto 1"/>
          <p:cNvSpPr txBox="1"/>
          <p:nvPr/>
        </p:nvSpPr>
        <p:spPr>
          <a:xfrm>
            <a:off x="575646" y="688868"/>
            <a:ext cx="1909447" cy="461665"/>
          </a:xfrm>
          <a:prstGeom prst="rect">
            <a:avLst/>
          </a:prstGeom>
          <a:noFill/>
        </p:spPr>
        <p:txBody>
          <a:bodyPr wrap="none" rtlCol="0">
            <a:spAutoFit/>
          </a:bodyPr>
          <a:lstStyle/>
          <a:p>
            <a:r>
              <a:rPr lang="en-US" sz="2400" b="1" u="sng" dirty="0">
                <a:solidFill>
                  <a:schemeClr val="accent2"/>
                </a:solidFill>
                <a:latin typeface="Trebuchet MS"/>
                <a:cs typeface="Trebuchet MS"/>
              </a:rPr>
              <a:t>The process</a:t>
            </a:r>
          </a:p>
        </p:txBody>
      </p:sp>
      <p:pic>
        <p:nvPicPr>
          <p:cNvPr id="35" name="Immagine 34" descr="SlowFood-CE_CMYK.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9210" y="312702"/>
            <a:ext cx="1890958" cy="817046"/>
          </a:xfrm>
          <a:prstGeom prst="rect">
            <a:avLst/>
          </a:prstGeom>
        </p:spPr>
      </p:pic>
      <p:sp>
        <p:nvSpPr>
          <p:cNvPr id="11" name="Freccia a destra 10"/>
          <p:cNvSpPr/>
          <p:nvPr/>
        </p:nvSpPr>
        <p:spPr>
          <a:xfrm>
            <a:off x="2493822" y="1452049"/>
            <a:ext cx="401216" cy="690465"/>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6" name="Freccia a destra 35"/>
          <p:cNvSpPr/>
          <p:nvPr/>
        </p:nvSpPr>
        <p:spPr>
          <a:xfrm>
            <a:off x="4726363" y="1452049"/>
            <a:ext cx="401216" cy="690465"/>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3" name="Freccia a destra 42"/>
          <p:cNvSpPr/>
          <p:nvPr/>
        </p:nvSpPr>
        <p:spPr>
          <a:xfrm>
            <a:off x="6988533" y="1452049"/>
            <a:ext cx="401216" cy="690465"/>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92BF2B"/>
              </a:solidFill>
            </a:endParaRPr>
          </a:p>
        </p:txBody>
      </p:sp>
      <p:sp>
        <p:nvSpPr>
          <p:cNvPr id="51" name="Freccia a destra 50"/>
          <p:cNvSpPr/>
          <p:nvPr/>
        </p:nvSpPr>
        <p:spPr>
          <a:xfrm>
            <a:off x="9211319" y="1452049"/>
            <a:ext cx="401216" cy="690465"/>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92BF2B"/>
              </a:solidFill>
            </a:endParaRPr>
          </a:p>
        </p:txBody>
      </p:sp>
    </p:spTree>
    <p:extLst>
      <p:ext uri="{BB962C8B-B14F-4D97-AF65-F5344CB8AC3E}">
        <p14:creationId xmlns:p14="http://schemas.microsoft.com/office/powerpoint/2010/main" val="10880875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3304715" y="371201"/>
            <a:ext cx="8310112" cy="633115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7" name="Immagine 6" descr="SlowFood-CE_CMYK.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59210" y="312702"/>
            <a:ext cx="1890958" cy="817046"/>
          </a:xfrm>
          <a:prstGeom prst="rect">
            <a:avLst/>
          </a:prstGeom>
        </p:spPr>
      </p:pic>
      <p:sp>
        <p:nvSpPr>
          <p:cNvPr id="9" name="Rettangolo 8"/>
          <p:cNvSpPr/>
          <p:nvPr/>
        </p:nvSpPr>
        <p:spPr>
          <a:xfrm>
            <a:off x="652533" y="610644"/>
            <a:ext cx="3313445" cy="78438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Training </a:t>
            </a:r>
            <a:r>
              <a:rPr lang="it-IT" dirty="0" err="1" smtClean="0"/>
              <a:t>course</a:t>
            </a:r>
            <a:r>
              <a:rPr lang="it-IT" dirty="0" smtClean="0"/>
              <a:t> on GCH </a:t>
            </a:r>
            <a:r>
              <a:rPr lang="it-IT" dirty="0" err="1"/>
              <a:t>identification</a:t>
            </a:r>
            <a:r>
              <a:rPr lang="it-IT" dirty="0"/>
              <a:t> and </a:t>
            </a:r>
            <a:r>
              <a:rPr lang="it-IT" dirty="0" err="1"/>
              <a:t>documentation</a:t>
            </a:r>
            <a:r>
              <a:rPr lang="it-IT" dirty="0" smtClean="0"/>
              <a:t> </a:t>
            </a:r>
            <a:endParaRPr lang="it-IT" dirty="0"/>
          </a:p>
        </p:txBody>
      </p:sp>
      <p:sp>
        <p:nvSpPr>
          <p:cNvPr id="10" name="CasellaDiTesto 9"/>
          <p:cNvSpPr txBox="1"/>
          <p:nvPr/>
        </p:nvSpPr>
        <p:spPr>
          <a:xfrm>
            <a:off x="617888" y="2317121"/>
            <a:ext cx="7888630" cy="3984681"/>
          </a:xfrm>
          <a:prstGeom prst="rect">
            <a:avLst/>
          </a:prstGeom>
          <a:noFill/>
        </p:spPr>
        <p:txBody>
          <a:bodyPr wrap="square" rtlCol="0">
            <a:spAutoFit/>
          </a:bodyPr>
          <a:lstStyle/>
          <a:p>
            <a:pPr marL="457200" indent="-457200">
              <a:lnSpc>
                <a:spcPct val="140000"/>
              </a:lnSpc>
              <a:buFont typeface="Wingdings" panose="05000000000000000000" pitchFamily="2" charset="2"/>
              <a:buChar char="q"/>
            </a:pPr>
            <a:r>
              <a:rPr lang="en-US" sz="2800" b="1" dirty="0" smtClean="0">
                <a:solidFill>
                  <a:srgbClr val="7F7F7F"/>
                </a:solidFill>
                <a:latin typeface="Trebuchet MS"/>
                <a:cs typeface="Trebuchet MS"/>
              </a:rPr>
              <a:t>Course aims</a:t>
            </a:r>
            <a:endParaRPr lang="en-US" sz="2800" b="1" dirty="0">
              <a:solidFill>
                <a:srgbClr val="7F7F7F"/>
              </a:solidFill>
              <a:latin typeface="Trebuchet MS"/>
              <a:cs typeface="Trebuchet MS"/>
            </a:endParaRPr>
          </a:p>
          <a:p>
            <a:pPr marL="457200" indent="-457200">
              <a:lnSpc>
                <a:spcPct val="140000"/>
              </a:lnSpc>
              <a:buFont typeface="Wingdings" panose="05000000000000000000" pitchFamily="2" charset="2"/>
              <a:buChar char="q"/>
            </a:pPr>
            <a:r>
              <a:rPr lang="en-US" sz="2800" b="1" dirty="0" smtClean="0">
                <a:solidFill>
                  <a:srgbClr val="7F7F7F"/>
                </a:solidFill>
                <a:latin typeface="Trebuchet MS"/>
                <a:cs typeface="Trebuchet MS"/>
              </a:rPr>
              <a:t>Benchmark theoretical framework: </a:t>
            </a:r>
            <a:br>
              <a:rPr lang="en-US" sz="2800" b="1" dirty="0" smtClean="0">
                <a:solidFill>
                  <a:srgbClr val="7F7F7F"/>
                </a:solidFill>
                <a:latin typeface="Trebuchet MS"/>
                <a:cs typeface="Trebuchet MS"/>
              </a:rPr>
            </a:br>
            <a:r>
              <a:rPr lang="en-US" sz="1400" b="1" dirty="0" smtClean="0">
                <a:solidFill>
                  <a:srgbClr val="7F7F7F"/>
                </a:solidFill>
                <a:latin typeface="Trebuchet MS"/>
                <a:cs typeface="Trebuchet MS"/>
              </a:rPr>
              <a:t>Ethno and biodiversity</a:t>
            </a:r>
          </a:p>
          <a:p>
            <a:pPr marL="457200" indent="-457200">
              <a:lnSpc>
                <a:spcPct val="140000"/>
              </a:lnSpc>
              <a:buFont typeface="Wingdings" panose="05000000000000000000" pitchFamily="2" charset="2"/>
              <a:buChar char="q"/>
            </a:pPr>
            <a:r>
              <a:rPr lang="en-US" sz="2800" b="1" dirty="0" smtClean="0">
                <a:solidFill>
                  <a:srgbClr val="7F7F7F"/>
                </a:solidFill>
                <a:latin typeface="Trebuchet MS"/>
                <a:cs typeface="Trebuchet MS"/>
              </a:rPr>
              <a:t>Mapping</a:t>
            </a:r>
            <a:endParaRPr lang="en-US" sz="2800" b="1" dirty="0">
              <a:solidFill>
                <a:srgbClr val="7F7F7F"/>
              </a:solidFill>
              <a:latin typeface="Trebuchet MS"/>
              <a:cs typeface="Trebuchet MS"/>
            </a:endParaRPr>
          </a:p>
          <a:p>
            <a:pPr marL="457200" indent="-457200">
              <a:lnSpc>
                <a:spcPct val="140000"/>
              </a:lnSpc>
              <a:buFont typeface="Wingdings" panose="05000000000000000000" pitchFamily="2" charset="2"/>
              <a:buChar char="q"/>
            </a:pPr>
            <a:r>
              <a:rPr lang="en-US" sz="2800" b="1" dirty="0" smtClean="0">
                <a:solidFill>
                  <a:srgbClr val="92BF2B"/>
                </a:solidFill>
                <a:latin typeface="Trebuchet MS"/>
                <a:cs typeface="Trebuchet MS"/>
              </a:rPr>
              <a:t>Desk research</a:t>
            </a:r>
          </a:p>
          <a:p>
            <a:pPr marL="457200" indent="-457200">
              <a:lnSpc>
                <a:spcPct val="140000"/>
              </a:lnSpc>
              <a:buFont typeface="Wingdings" panose="05000000000000000000" pitchFamily="2" charset="2"/>
              <a:buChar char="q"/>
            </a:pPr>
            <a:r>
              <a:rPr lang="en-US" sz="2800" b="1" dirty="0" smtClean="0">
                <a:solidFill>
                  <a:schemeClr val="bg1">
                    <a:lumMod val="50000"/>
                  </a:schemeClr>
                </a:solidFill>
                <a:latin typeface="Trebuchet MS"/>
                <a:cs typeface="Trebuchet MS"/>
              </a:rPr>
              <a:t>Field research</a:t>
            </a:r>
          </a:p>
          <a:p>
            <a:pPr marL="457200" indent="-457200">
              <a:lnSpc>
                <a:spcPct val="140000"/>
              </a:lnSpc>
              <a:buFont typeface="Wingdings" panose="05000000000000000000" pitchFamily="2" charset="2"/>
              <a:buChar char="q"/>
            </a:pPr>
            <a:r>
              <a:rPr lang="en-US" sz="2800" b="1" dirty="0" smtClean="0">
                <a:solidFill>
                  <a:schemeClr val="bg1">
                    <a:lumMod val="50000"/>
                  </a:schemeClr>
                </a:solidFill>
                <a:latin typeface="Trebuchet MS"/>
                <a:cs typeface="Trebuchet MS"/>
              </a:rPr>
              <a:t>Best practices and useful info</a:t>
            </a:r>
            <a:endParaRPr lang="en-US" sz="2800" b="1" dirty="0">
              <a:solidFill>
                <a:schemeClr val="bg1">
                  <a:lumMod val="50000"/>
                </a:schemeClr>
              </a:solidFill>
              <a:latin typeface="Trebuchet MS"/>
              <a:cs typeface="Trebuchet MS"/>
            </a:endParaRPr>
          </a:p>
        </p:txBody>
      </p:sp>
    </p:spTree>
    <p:extLst>
      <p:ext uri="{BB962C8B-B14F-4D97-AF65-F5344CB8AC3E}">
        <p14:creationId xmlns:p14="http://schemas.microsoft.com/office/powerpoint/2010/main" val="185220570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42877" y="504708"/>
            <a:ext cx="4011580" cy="584776"/>
          </a:xfrm>
          <a:prstGeom prst="rect">
            <a:avLst/>
          </a:prstGeom>
          <a:noFill/>
        </p:spPr>
        <p:txBody>
          <a:bodyPr wrap="square" rtlCol="0">
            <a:spAutoFit/>
          </a:bodyPr>
          <a:lstStyle/>
          <a:p>
            <a:r>
              <a:rPr lang="it-IT" sz="3200" b="1" dirty="0">
                <a:solidFill>
                  <a:srgbClr val="92BF2B"/>
                </a:solidFill>
                <a:latin typeface="Trebuchet MS"/>
                <a:cs typeface="Trebuchet MS"/>
              </a:rPr>
              <a:t>Desk </a:t>
            </a:r>
            <a:r>
              <a:rPr lang="it-IT" sz="3200" b="1" dirty="0" err="1">
                <a:solidFill>
                  <a:srgbClr val="92BF2B"/>
                </a:solidFill>
                <a:latin typeface="Trebuchet MS"/>
                <a:cs typeface="Trebuchet MS"/>
              </a:rPr>
              <a:t>Research</a:t>
            </a:r>
            <a:endParaRPr lang="it-IT" sz="3200" b="1" dirty="0">
              <a:solidFill>
                <a:srgbClr val="92BF2B"/>
              </a:solidFill>
              <a:latin typeface="Trebuchet MS"/>
              <a:cs typeface="Trebuchet MS"/>
            </a:endParaRPr>
          </a:p>
        </p:txBody>
      </p:sp>
      <p:sp>
        <p:nvSpPr>
          <p:cNvPr id="8" name="CasellaDiTesto 7"/>
          <p:cNvSpPr txBox="1"/>
          <p:nvPr/>
        </p:nvSpPr>
        <p:spPr>
          <a:xfrm>
            <a:off x="515744" y="1348801"/>
            <a:ext cx="9623004" cy="5509199"/>
          </a:xfrm>
          <a:prstGeom prst="rect">
            <a:avLst/>
          </a:prstGeom>
          <a:noFill/>
        </p:spPr>
        <p:txBody>
          <a:bodyPr wrap="square" rtlCol="0">
            <a:spAutoFit/>
          </a:bodyPr>
          <a:lstStyle/>
          <a:p>
            <a:r>
              <a:rPr lang="en-US" sz="2200" dirty="0">
                <a:latin typeface="Trebuchet MS"/>
                <a:cs typeface="Trebuchet MS"/>
              </a:rPr>
              <a:t>The phase prior to Field Research consisting of the reconstruction of the historical, cultural, social and economic context of the local area in question using the sources collected.</a:t>
            </a:r>
          </a:p>
          <a:p>
            <a:endParaRPr lang="en-US" sz="2200" dirty="0">
              <a:latin typeface="Trebuchet MS"/>
              <a:cs typeface="Trebuchet MS"/>
            </a:endParaRPr>
          </a:p>
          <a:p>
            <a:r>
              <a:rPr lang="en-US" sz="2200" dirty="0">
                <a:latin typeface="Trebuchet MS"/>
                <a:cs typeface="Trebuchet MS"/>
              </a:rPr>
              <a:t>It is carried out by </a:t>
            </a:r>
            <a:r>
              <a:rPr lang="en-US" sz="2200" b="1" dirty="0" smtClean="0">
                <a:latin typeface="Trebuchet MS"/>
                <a:cs typeface="Trebuchet MS"/>
              </a:rPr>
              <a:t>collecting </a:t>
            </a:r>
            <a:r>
              <a:rPr lang="en-US" sz="2200" dirty="0" smtClean="0">
                <a:solidFill>
                  <a:srgbClr val="92BF2B"/>
                </a:solidFill>
                <a:latin typeface="Trebuchet MS"/>
                <a:cs typeface="Trebuchet MS"/>
              </a:rPr>
              <a:t>bibliographical</a:t>
            </a:r>
            <a:r>
              <a:rPr lang="en-US" sz="2200" dirty="0" smtClean="0">
                <a:latin typeface="Trebuchet MS"/>
                <a:cs typeface="Trebuchet MS"/>
              </a:rPr>
              <a:t>, </a:t>
            </a:r>
            <a:r>
              <a:rPr lang="en-US" sz="2200" dirty="0" smtClean="0">
                <a:solidFill>
                  <a:srgbClr val="92BF2B"/>
                </a:solidFill>
                <a:latin typeface="Trebuchet MS"/>
                <a:cs typeface="Trebuchet MS"/>
              </a:rPr>
              <a:t>archival, photographic, audiovisual </a:t>
            </a:r>
            <a:r>
              <a:rPr lang="en-US" sz="2200" dirty="0" smtClean="0">
                <a:latin typeface="Trebuchet MS"/>
                <a:cs typeface="Trebuchet MS"/>
              </a:rPr>
              <a:t>and </a:t>
            </a:r>
            <a:r>
              <a:rPr lang="en-US" sz="2200" dirty="0" smtClean="0">
                <a:solidFill>
                  <a:srgbClr val="92BF2B"/>
                </a:solidFill>
                <a:latin typeface="Trebuchet MS"/>
                <a:cs typeface="Trebuchet MS"/>
              </a:rPr>
              <a:t>iconographic</a:t>
            </a:r>
            <a:r>
              <a:rPr lang="en-US" sz="2200" dirty="0" smtClean="0">
                <a:solidFill>
                  <a:schemeClr val="accent2"/>
                </a:solidFill>
                <a:latin typeface="Trebuchet MS"/>
                <a:cs typeface="Trebuchet MS"/>
              </a:rPr>
              <a:t> </a:t>
            </a:r>
            <a:r>
              <a:rPr lang="en-US" sz="2200" dirty="0" smtClean="0">
                <a:latin typeface="Trebuchet MS"/>
                <a:cs typeface="Trebuchet MS"/>
              </a:rPr>
              <a:t>information available in libraries, archives, universities, study centers, art galleries etc.</a:t>
            </a:r>
          </a:p>
          <a:p>
            <a:endParaRPr lang="en-US" sz="2200" dirty="0" smtClean="0">
              <a:latin typeface="Trebuchet MS"/>
              <a:cs typeface="Trebuchet MS"/>
            </a:endParaRPr>
          </a:p>
          <a:p>
            <a:r>
              <a:rPr lang="en-US" sz="2200" dirty="0" smtClean="0">
                <a:latin typeface="Trebuchet MS"/>
                <a:cs typeface="Trebuchet MS"/>
              </a:rPr>
              <a:t>The first reflection concerns the choice of </a:t>
            </a:r>
            <a:r>
              <a:rPr lang="en-US" sz="2200" b="1" dirty="0" smtClean="0">
                <a:latin typeface="Trebuchet MS"/>
                <a:cs typeface="Trebuchet MS"/>
              </a:rPr>
              <a:t>local area to analyze </a:t>
            </a:r>
            <a:r>
              <a:rPr lang="en-US" sz="2200" dirty="0" smtClean="0">
                <a:latin typeface="Trebuchet MS"/>
                <a:cs typeface="Trebuchet MS"/>
              </a:rPr>
              <a:t>(the size of which may vary according to country) on the basis of available resources and capacity to involve local actors directly. </a:t>
            </a:r>
          </a:p>
          <a:p>
            <a:endParaRPr lang="en-US" sz="2200" dirty="0" smtClean="0">
              <a:latin typeface="Trebuchet MS"/>
              <a:cs typeface="Trebuchet MS"/>
            </a:endParaRPr>
          </a:p>
          <a:p>
            <a:r>
              <a:rPr lang="en-US" sz="2200" dirty="0" smtClean="0">
                <a:latin typeface="Trebuchet MS"/>
                <a:cs typeface="Trebuchet MS"/>
              </a:rPr>
              <a:t>Secondly, desk research must be functional to the field research, giving priority to f</a:t>
            </a:r>
            <a:r>
              <a:rPr lang="en-US" sz="2200" b="1" dirty="0" smtClean="0">
                <a:latin typeface="Trebuchet MS"/>
                <a:cs typeface="Trebuchet MS"/>
              </a:rPr>
              <a:t>unctionality</a:t>
            </a:r>
            <a:r>
              <a:rPr lang="en-US" sz="2200" dirty="0" smtClean="0">
                <a:latin typeface="Trebuchet MS"/>
                <a:cs typeface="Trebuchet MS"/>
              </a:rPr>
              <a:t> and </a:t>
            </a:r>
            <a:r>
              <a:rPr lang="en-US" sz="2200" b="1" dirty="0" smtClean="0">
                <a:latin typeface="Trebuchet MS"/>
                <a:cs typeface="Trebuchet MS"/>
              </a:rPr>
              <a:t>exhaustiveness</a:t>
            </a:r>
            <a:r>
              <a:rPr lang="en-US" sz="2200" dirty="0" smtClean="0">
                <a:latin typeface="Trebuchet MS"/>
                <a:cs typeface="Trebuchet MS"/>
              </a:rPr>
              <a:t>. The sources identified must be precise and useful. </a:t>
            </a:r>
            <a:endParaRPr lang="en-US" sz="2200" b="1" dirty="0" smtClean="0">
              <a:solidFill>
                <a:schemeClr val="accent2"/>
              </a:solidFill>
              <a:latin typeface="Trebuchet MS"/>
              <a:cs typeface="Trebuchet MS"/>
            </a:endParaRPr>
          </a:p>
          <a:p>
            <a:endParaRPr lang="en-US" sz="2200" dirty="0" smtClean="0">
              <a:latin typeface="Trebuchet MS"/>
              <a:cs typeface="Trebuchet MS"/>
            </a:endParaRPr>
          </a:p>
        </p:txBody>
      </p:sp>
      <p:pic>
        <p:nvPicPr>
          <p:cNvPr id="4" name="Immagine 3" descr="SlowFood-CE_CMYK.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9210" y="312702"/>
            <a:ext cx="1890958" cy="817046"/>
          </a:xfrm>
          <a:prstGeom prst="rect">
            <a:avLst/>
          </a:prstGeom>
        </p:spPr>
      </p:pic>
    </p:spTree>
    <p:extLst>
      <p:ext uri="{BB962C8B-B14F-4D97-AF65-F5344CB8AC3E}">
        <p14:creationId xmlns:p14="http://schemas.microsoft.com/office/powerpoint/2010/main" val="34430676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3304715" y="371201"/>
            <a:ext cx="8310112" cy="633115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7" name="Immagine 6" descr="SlowFood-CE_CMYK.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59210" y="312702"/>
            <a:ext cx="1890958" cy="817046"/>
          </a:xfrm>
          <a:prstGeom prst="rect">
            <a:avLst/>
          </a:prstGeom>
        </p:spPr>
      </p:pic>
      <p:sp>
        <p:nvSpPr>
          <p:cNvPr id="9" name="Rettangolo 8"/>
          <p:cNvSpPr/>
          <p:nvPr/>
        </p:nvSpPr>
        <p:spPr>
          <a:xfrm>
            <a:off x="652533" y="610644"/>
            <a:ext cx="3313445" cy="78438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Training </a:t>
            </a:r>
            <a:r>
              <a:rPr lang="it-IT" dirty="0" err="1" smtClean="0"/>
              <a:t>course</a:t>
            </a:r>
            <a:r>
              <a:rPr lang="it-IT" dirty="0" smtClean="0"/>
              <a:t> on GCH </a:t>
            </a:r>
            <a:r>
              <a:rPr lang="it-IT" dirty="0" err="1"/>
              <a:t>identification</a:t>
            </a:r>
            <a:r>
              <a:rPr lang="it-IT" dirty="0"/>
              <a:t> and </a:t>
            </a:r>
            <a:r>
              <a:rPr lang="it-IT" dirty="0" err="1"/>
              <a:t>documentation</a:t>
            </a:r>
            <a:r>
              <a:rPr lang="it-IT" dirty="0" smtClean="0"/>
              <a:t> </a:t>
            </a:r>
            <a:endParaRPr lang="it-IT" dirty="0"/>
          </a:p>
        </p:txBody>
      </p:sp>
      <p:sp>
        <p:nvSpPr>
          <p:cNvPr id="10" name="CasellaDiTesto 9"/>
          <p:cNvSpPr txBox="1"/>
          <p:nvPr/>
        </p:nvSpPr>
        <p:spPr>
          <a:xfrm>
            <a:off x="617888" y="2317121"/>
            <a:ext cx="7888630" cy="3984681"/>
          </a:xfrm>
          <a:prstGeom prst="rect">
            <a:avLst/>
          </a:prstGeom>
          <a:noFill/>
        </p:spPr>
        <p:txBody>
          <a:bodyPr wrap="square" rtlCol="0">
            <a:spAutoFit/>
          </a:bodyPr>
          <a:lstStyle/>
          <a:p>
            <a:pPr marL="457200" indent="-457200">
              <a:lnSpc>
                <a:spcPct val="140000"/>
              </a:lnSpc>
              <a:buFont typeface="Wingdings" panose="05000000000000000000" pitchFamily="2" charset="2"/>
              <a:buChar char="q"/>
            </a:pPr>
            <a:r>
              <a:rPr lang="en-US" sz="2800" b="1" dirty="0" smtClean="0">
                <a:solidFill>
                  <a:srgbClr val="7F7F7F"/>
                </a:solidFill>
                <a:latin typeface="Trebuchet MS"/>
                <a:cs typeface="Trebuchet MS"/>
              </a:rPr>
              <a:t>Course aims</a:t>
            </a:r>
            <a:endParaRPr lang="en-US" sz="2800" b="1" dirty="0">
              <a:solidFill>
                <a:srgbClr val="7F7F7F"/>
              </a:solidFill>
              <a:latin typeface="Trebuchet MS"/>
              <a:cs typeface="Trebuchet MS"/>
            </a:endParaRPr>
          </a:p>
          <a:p>
            <a:pPr marL="457200" indent="-457200">
              <a:lnSpc>
                <a:spcPct val="140000"/>
              </a:lnSpc>
              <a:buFont typeface="Wingdings" panose="05000000000000000000" pitchFamily="2" charset="2"/>
              <a:buChar char="q"/>
            </a:pPr>
            <a:r>
              <a:rPr lang="en-US" sz="2800" b="1" dirty="0" smtClean="0">
                <a:solidFill>
                  <a:srgbClr val="7F7F7F"/>
                </a:solidFill>
                <a:latin typeface="Trebuchet MS"/>
                <a:cs typeface="Trebuchet MS"/>
              </a:rPr>
              <a:t>Benchmark theoretical framework: </a:t>
            </a:r>
            <a:br>
              <a:rPr lang="en-US" sz="2800" b="1" dirty="0" smtClean="0">
                <a:solidFill>
                  <a:srgbClr val="7F7F7F"/>
                </a:solidFill>
                <a:latin typeface="Trebuchet MS"/>
                <a:cs typeface="Trebuchet MS"/>
              </a:rPr>
            </a:br>
            <a:r>
              <a:rPr lang="en-US" sz="1400" b="1" dirty="0" smtClean="0">
                <a:solidFill>
                  <a:srgbClr val="7F7F7F"/>
                </a:solidFill>
                <a:latin typeface="Trebuchet MS"/>
                <a:cs typeface="Trebuchet MS"/>
              </a:rPr>
              <a:t>Ethno and biodiversity</a:t>
            </a:r>
          </a:p>
          <a:p>
            <a:pPr marL="457200" indent="-457200">
              <a:lnSpc>
                <a:spcPct val="140000"/>
              </a:lnSpc>
              <a:buFont typeface="Wingdings" panose="05000000000000000000" pitchFamily="2" charset="2"/>
              <a:buChar char="q"/>
            </a:pPr>
            <a:r>
              <a:rPr lang="en-US" sz="2800" b="1" dirty="0" smtClean="0">
                <a:solidFill>
                  <a:srgbClr val="7F7F7F"/>
                </a:solidFill>
                <a:latin typeface="Trebuchet MS"/>
                <a:cs typeface="Trebuchet MS"/>
              </a:rPr>
              <a:t>Mapping</a:t>
            </a:r>
            <a:endParaRPr lang="en-US" sz="2800" b="1" dirty="0">
              <a:solidFill>
                <a:srgbClr val="7F7F7F"/>
              </a:solidFill>
              <a:latin typeface="Trebuchet MS"/>
              <a:cs typeface="Trebuchet MS"/>
            </a:endParaRPr>
          </a:p>
          <a:p>
            <a:pPr marL="457200" indent="-457200">
              <a:lnSpc>
                <a:spcPct val="140000"/>
              </a:lnSpc>
              <a:buFont typeface="Wingdings" panose="05000000000000000000" pitchFamily="2" charset="2"/>
              <a:buChar char="q"/>
            </a:pPr>
            <a:r>
              <a:rPr lang="en-US" sz="2800" b="1" dirty="0" smtClean="0">
                <a:solidFill>
                  <a:schemeClr val="bg1">
                    <a:lumMod val="50000"/>
                  </a:schemeClr>
                </a:solidFill>
                <a:latin typeface="Trebuchet MS"/>
                <a:cs typeface="Trebuchet MS"/>
              </a:rPr>
              <a:t>Desk research</a:t>
            </a:r>
          </a:p>
          <a:p>
            <a:pPr marL="457200" indent="-457200">
              <a:lnSpc>
                <a:spcPct val="140000"/>
              </a:lnSpc>
              <a:buFont typeface="Wingdings" panose="05000000000000000000" pitchFamily="2" charset="2"/>
              <a:buChar char="q"/>
            </a:pPr>
            <a:r>
              <a:rPr lang="en-US" sz="2800" b="1" dirty="0" smtClean="0">
                <a:solidFill>
                  <a:srgbClr val="92BF2B"/>
                </a:solidFill>
                <a:latin typeface="Trebuchet MS"/>
                <a:cs typeface="Trebuchet MS"/>
              </a:rPr>
              <a:t>Field research</a:t>
            </a:r>
          </a:p>
          <a:p>
            <a:pPr marL="457200" indent="-457200">
              <a:lnSpc>
                <a:spcPct val="140000"/>
              </a:lnSpc>
              <a:buFont typeface="Wingdings" panose="05000000000000000000" pitchFamily="2" charset="2"/>
              <a:buChar char="q"/>
            </a:pPr>
            <a:r>
              <a:rPr lang="en-US" sz="2800" b="1" dirty="0" smtClean="0">
                <a:solidFill>
                  <a:schemeClr val="bg1">
                    <a:lumMod val="50000"/>
                  </a:schemeClr>
                </a:solidFill>
                <a:latin typeface="Trebuchet MS"/>
                <a:cs typeface="Trebuchet MS"/>
              </a:rPr>
              <a:t>Best practices and useful info</a:t>
            </a:r>
            <a:endParaRPr lang="en-US" sz="2800" b="1" dirty="0">
              <a:solidFill>
                <a:schemeClr val="bg1">
                  <a:lumMod val="50000"/>
                </a:schemeClr>
              </a:solidFill>
              <a:latin typeface="Trebuchet MS"/>
              <a:cs typeface="Trebuchet MS"/>
            </a:endParaRPr>
          </a:p>
        </p:txBody>
      </p:sp>
    </p:spTree>
    <p:extLst>
      <p:ext uri="{BB962C8B-B14F-4D97-AF65-F5344CB8AC3E}">
        <p14:creationId xmlns:p14="http://schemas.microsoft.com/office/powerpoint/2010/main" val="43884219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606838" y="395308"/>
            <a:ext cx="3011562" cy="584776"/>
          </a:xfrm>
          <a:prstGeom prst="rect">
            <a:avLst/>
          </a:prstGeom>
          <a:noFill/>
        </p:spPr>
        <p:txBody>
          <a:bodyPr wrap="none" rtlCol="0">
            <a:spAutoFit/>
          </a:bodyPr>
          <a:lstStyle/>
          <a:p>
            <a:r>
              <a:rPr lang="it-IT" sz="3200" b="1" dirty="0">
                <a:solidFill>
                  <a:srgbClr val="92BF2B"/>
                </a:solidFill>
                <a:latin typeface="Trebuchet MS"/>
                <a:cs typeface="Trebuchet MS"/>
              </a:rPr>
              <a:t>Field </a:t>
            </a:r>
            <a:r>
              <a:rPr lang="it-IT" sz="3200" b="1" dirty="0" err="1">
                <a:solidFill>
                  <a:srgbClr val="92BF2B"/>
                </a:solidFill>
                <a:latin typeface="Trebuchet MS"/>
                <a:cs typeface="Trebuchet MS"/>
              </a:rPr>
              <a:t>Research</a:t>
            </a:r>
            <a:endParaRPr lang="it-IT" sz="3200" b="1" dirty="0">
              <a:solidFill>
                <a:srgbClr val="92BF2B"/>
              </a:solidFill>
              <a:latin typeface="Trebuchet MS"/>
              <a:cs typeface="Trebuchet MS"/>
            </a:endParaRPr>
          </a:p>
        </p:txBody>
      </p:sp>
      <p:sp>
        <p:nvSpPr>
          <p:cNvPr id="10" name="CasellaDiTesto 9"/>
          <p:cNvSpPr txBox="1"/>
          <p:nvPr/>
        </p:nvSpPr>
        <p:spPr>
          <a:xfrm>
            <a:off x="641270" y="1118878"/>
            <a:ext cx="8758411" cy="1938992"/>
          </a:xfrm>
          <a:prstGeom prst="rect">
            <a:avLst/>
          </a:prstGeom>
          <a:noFill/>
        </p:spPr>
        <p:txBody>
          <a:bodyPr wrap="square" rtlCol="0">
            <a:spAutoFit/>
          </a:bodyPr>
          <a:lstStyle/>
          <a:p>
            <a:pPr algn="just"/>
            <a:r>
              <a:rPr lang="en-US" sz="2400" dirty="0" smtClean="0">
                <a:latin typeface="Trebuchet MS"/>
                <a:cs typeface="Trebuchet MS"/>
              </a:rPr>
              <a:t>This is the practical phase of mapping. </a:t>
            </a:r>
          </a:p>
          <a:p>
            <a:pPr algn="just"/>
            <a:r>
              <a:rPr lang="en-US" sz="2400" dirty="0" smtClean="0">
                <a:latin typeface="Trebuchet MS"/>
                <a:cs typeface="Trebuchet MS"/>
              </a:rPr>
              <a:t>According to the methodology suggested, it consists of preparing and producing video interviews to document the oral and gestural knowledge and skills of the gastronomic cultural </a:t>
            </a:r>
            <a:r>
              <a:rPr lang="en-US" sz="2400" dirty="0">
                <a:latin typeface="Trebuchet MS"/>
                <a:cs typeface="Trebuchet MS"/>
              </a:rPr>
              <a:t>heritage </a:t>
            </a:r>
            <a:r>
              <a:rPr lang="en-US" sz="2400" dirty="0" smtClean="0">
                <a:latin typeface="Trebuchet MS"/>
                <a:cs typeface="Trebuchet MS"/>
              </a:rPr>
              <a:t>in the local areas in question. </a:t>
            </a:r>
          </a:p>
        </p:txBody>
      </p:sp>
      <p:cxnSp>
        <p:nvCxnSpPr>
          <p:cNvPr id="11" name="Straight Connector 24"/>
          <p:cNvCxnSpPr/>
          <p:nvPr/>
        </p:nvCxnSpPr>
        <p:spPr>
          <a:xfrm>
            <a:off x="1439462" y="4592922"/>
            <a:ext cx="7851910" cy="2152"/>
          </a:xfrm>
          <a:prstGeom prst="line">
            <a:avLst/>
          </a:prstGeom>
          <a:ln w="2857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4" name="Oval 7"/>
          <p:cNvSpPr/>
          <p:nvPr/>
        </p:nvSpPr>
        <p:spPr>
          <a:xfrm>
            <a:off x="987251" y="4260656"/>
            <a:ext cx="586840" cy="560759"/>
          </a:xfrm>
          <a:prstGeom prst="ellipse">
            <a:avLst/>
          </a:prstGeom>
          <a:solidFill>
            <a:schemeClr val="bg1"/>
          </a:solidFill>
          <a:ln w="28575">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9"/>
          <p:cNvSpPr/>
          <p:nvPr/>
        </p:nvSpPr>
        <p:spPr>
          <a:xfrm>
            <a:off x="3160017" y="2316650"/>
            <a:ext cx="2780387" cy="498598"/>
          </a:xfrm>
          <a:prstGeom prst="rect">
            <a:avLst/>
          </a:prstGeom>
        </p:spPr>
        <p:txBody>
          <a:bodyPr wrap="square">
            <a:spAutoFit/>
          </a:bodyPr>
          <a:lstStyle/>
          <a:p>
            <a:pPr>
              <a:spcBef>
                <a:spcPct val="20000"/>
              </a:spcBef>
            </a:pPr>
            <a:endParaRPr lang="en-US" sz="1200" dirty="0">
              <a:solidFill>
                <a:srgbClr val="C00000"/>
              </a:solidFill>
            </a:endParaRPr>
          </a:p>
          <a:p>
            <a:pPr>
              <a:spcBef>
                <a:spcPct val="20000"/>
              </a:spcBef>
            </a:pPr>
            <a:r>
              <a:rPr lang="en-US" sz="1200" dirty="0" smtClean="0">
                <a:solidFill>
                  <a:srgbClr val="C00000"/>
                </a:solidFill>
              </a:rPr>
              <a:t> </a:t>
            </a:r>
            <a:endParaRPr lang="en-US" sz="1200" dirty="0">
              <a:solidFill>
                <a:srgbClr val="C00000"/>
              </a:solidFill>
            </a:endParaRPr>
          </a:p>
        </p:txBody>
      </p:sp>
      <p:sp>
        <p:nvSpPr>
          <p:cNvPr id="19" name="Flowchart: Connector 77"/>
          <p:cNvSpPr/>
          <p:nvPr/>
        </p:nvSpPr>
        <p:spPr>
          <a:xfrm>
            <a:off x="1032875" y="4314077"/>
            <a:ext cx="504900" cy="472579"/>
          </a:xfrm>
          <a:prstGeom prst="flowChartConnector">
            <a:avLst/>
          </a:prstGeom>
          <a:solidFill>
            <a:schemeClr val="accent2">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CasellaDiTesto 24"/>
          <p:cNvSpPr txBox="1"/>
          <p:nvPr/>
        </p:nvSpPr>
        <p:spPr>
          <a:xfrm>
            <a:off x="719054" y="3535528"/>
            <a:ext cx="2579839" cy="646331"/>
          </a:xfrm>
          <a:prstGeom prst="rect">
            <a:avLst/>
          </a:prstGeom>
          <a:noFill/>
        </p:spPr>
        <p:txBody>
          <a:bodyPr wrap="square" rtlCol="0">
            <a:spAutoFit/>
          </a:bodyPr>
          <a:lstStyle/>
          <a:p>
            <a:r>
              <a:rPr lang="it-IT" sz="1800" b="1" dirty="0" err="1" smtClean="0">
                <a:latin typeface="Trebuchet MS"/>
                <a:cs typeface="Trebuchet MS"/>
              </a:rPr>
              <a:t>Interview</a:t>
            </a:r>
            <a:endParaRPr lang="it-IT" sz="1800" b="1" dirty="0" smtClean="0">
              <a:latin typeface="Trebuchet MS"/>
              <a:cs typeface="Trebuchet MS"/>
            </a:endParaRPr>
          </a:p>
          <a:p>
            <a:r>
              <a:rPr lang="it-IT" sz="1800" b="1" dirty="0" err="1" smtClean="0">
                <a:latin typeface="Trebuchet MS"/>
                <a:cs typeface="Trebuchet MS"/>
              </a:rPr>
              <a:t>preparation</a:t>
            </a:r>
            <a:endParaRPr lang="it-IT" sz="1800" b="1" dirty="0">
              <a:latin typeface="Trebuchet MS"/>
              <a:cs typeface="Trebuchet MS"/>
            </a:endParaRPr>
          </a:p>
        </p:txBody>
      </p:sp>
      <p:sp>
        <p:nvSpPr>
          <p:cNvPr id="26" name="CasellaDiTesto 25"/>
          <p:cNvSpPr txBox="1"/>
          <p:nvPr/>
        </p:nvSpPr>
        <p:spPr>
          <a:xfrm>
            <a:off x="4853441" y="3535528"/>
            <a:ext cx="2236959" cy="587574"/>
          </a:xfrm>
          <a:prstGeom prst="rect">
            <a:avLst/>
          </a:prstGeom>
          <a:noFill/>
        </p:spPr>
        <p:txBody>
          <a:bodyPr wrap="square" rtlCol="0">
            <a:spAutoFit/>
          </a:bodyPr>
          <a:lstStyle/>
          <a:p>
            <a:r>
              <a:rPr lang="it-IT" sz="1800" b="1" dirty="0" err="1" smtClean="0">
                <a:latin typeface="Trebuchet MS"/>
                <a:cs typeface="Trebuchet MS"/>
              </a:rPr>
              <a:t>Interview</a:t>
            </a:r>
            <a:r>
              <a:rPr lang="it-IT" sz="1800" b="1" dirty="0" smtClean="0">
                <a:latin typeface="Trebuchet MS"/>
                <a:cs typeface="Trebuchet MS"/>
              </a:rPr>
              <a:t> production</a:t>
            </a:r>
            <a:endParaRPr lang="it-IT" sz="1800" b="1" dirty="0">
              <a:latin typeface="Trebuchet MS"/>
              <a:cs typeface="Trebuchet MS"/>
            </a:endParaRPr>
          </a:p>
        </p:txBody>
      </p:sp>
      <p:sp>
        <p:nvSpPr>
          <p:cNvPr id="27" name="CasellaDiTesto 26"/>
          <p:cNvSpPr txBox="1"/>
          <p:nvPr/>
        </p:nvSpPr>
        <p:spPr>
          <a:xfrm>
            <a:off x="8739988" y="3535528"/>
            <a:ext cx="2648616" cy="646331"/>
          </a:xfrm>
          <a:prstGeom prst="rect">
            <a:avLst/>
          </a:prstGeom>
          <a:noFill/>
        </p:spPr>
        <p:txBody>
          <a:bodyPr wrap="square" rtlCol="0">
            <a:spAutoFit/>
          </a:bodyPr>
          <a:lstStyle/>
          <a:p>
            <a:r>
              <a:rPr lang="it-IT" b="1" dirty="0" err="1" smtClean="0">
                <a:latin typeface="Trebuchet MS"/>
                <a:cs typeface="Trebuchet MS"/>
              </a:rPr>
              <a:t>Interview</a:t>
            </a:r>
            <a:r>
              <a:rPr lang="it-IT" b="1" dirty="0" smtClean="0">
                <a:latin typeface="Trebuchet MS"/>
                <a:cs typeface="Trebuchet MS"/>
              </a:rPr>
              <a:t> </a:t>
            </a:r>
          </a:p>
          <a:p>
            <a:r>
              <a:rPr lang="it-IT" b="1" dirty="0" err="1" smtClean="0">
                <a:latin typeface="Trebuchet MS"/>
                <a:cs typeface="Trebuchet MS"/>
              </a:rPr>
              <a:t>cataloguing</a:t>
            </a:r>
            <a:endParaRPr lang="it-IT" sz="1800" b="1" dirty="0">
              <a:latin typeface="Trebuchet MS"/>
              <a:cs typeface="Trebuchet MS"/>
            </a:endParaRPr>
          </a:p>
        </p:txBody>
      </p:sp>
      <p:sp>
        <p:nvSpPr>
          <p:cNvPr id="30" name="Flowchart: Connector 77"/>
          <p:cNvSpPr/>
          <p:nvPr/>
        </p:nvSpPr>
        <p:spPr>
          <a:xfrm>
            <a:off x="788453" y="5138864"/>
            <a:ext cx="144149" cy="151502"/>
          </a:xfrm>
          <a:prstGeom prst="flowChartConnector">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Flowchart: Connector 77"/>
          <p:cNvSpPr/>
          <p:nvPr/>
        </p:nvSpPr>
        <p:spPr>
          <a:xfrm>
            <a:off x="788453" y="5468704"/>
            <a:ext cx="144149" cy="151502"/>
          </a:xfrm>
          <a:prstGeom prst="flowChartConnector">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CasellaDiTesto 32"/>
          <p:cNvSpPr txBox="1"/>
          <p:nvPr/>
        </p:nvSpPr>
        <p:spPr>
          <a:xfrm>
            <a:off x="1032875" y="5057342"/>
            <a:ext cx="4538834" cy="335757"/>
          </a:xfrm>
          <a:prstGeom prst="rect">
            <a:avLst/>
          </a:prstGeom>
          <a:noFill/>
        </p:spPr>
        <p:txBody>
          <a:bodyPr wrap="square" rtlCol="0">
            <a:spAutoFit/>
          </a:bodyPr>
          <a:lstStyle/>
          <a:p>
            <a:r>
              <a:rPr lang="it-IT" b="1" dirty="0" err="1" smtClean="0">
                <a:latin typeface="Trebuchet MS"/>
                <a:cs typeface="Trebuchet MS"/>
              </a:rPr>
              <a:t>Identification</a:t>
            </a:r>
            <a:r>
              <a:rPr lang="it-IT" b="1" dirty="0" smtClean="0">
                <a:latin typeface="Trebuchet MS"/>
                <a:cs typeface="Trebuchet MS"/>
              </a:rPr>
              <a:t> of </a:t>
            </a:r>
            <a:r>
              <a:rPr lang="it-IT" b="1" dirty="0" err="1" smtClean="0">
                <a:latin typeface="Trebuchet MS"/>
                <a:cs typeface="Trebuchet MS"/>
              </a:rPr>
              <a:t>interviewee</a:t>
            </a:r>
            <a:r>
              <a:rPr lang="it-IT" b="1" dirty="0" smtClean="0">
                <a:latin typeface="Trebuchet MS"/>
                <a:cs typeface="Trebuchet MS"/>
              </a:rPr>
              <a:t> </a:t>
            </a:r>
            <a:endParaRPr lang="it-IT" sz="1800" b="1" dirty="0">
              <a:latin typeface="Trebuchet MS"/>
              <a:cs typeface="Trebuchet MS"/>
            </a:endParaRPr>
          </a:p>
        </p:txBody>
      </p:sp>
      <p:sp>
        <p:nvSpPr>
          <p:cNvPr id="34" name="CasellaDiTesto 33"/>
          <p:cNvSpPr txBox="1"/>
          <p:nvPr/>
        </p:nvSpPr>
        <p:spPr>
          <a:xfrm>
            <a:off x="1046010" y="5376577"/>
            <a:ext cx="3153597" cy="335757"/>
          </a:xfrm>
          <a:prstGeom prst="rect">
            <a:avLst/>
          </a:prstGeom>
          <a:noFill/>
        </p:spPr>
        <p:txBody>
          <a:bodyPr wrap="square" rtlCol="0">
            <a:spAutoFit/>
          </a:bodyPr>
          <a:lstStyle/>
          <a:p>
            <a:r>
              <a:rPr lang="it-IT" b="1" dirty="0" err="1" smtClean="0">
                <a:latin typeface="Trebuchet MS"/>
                <a:cs typeface="Trebuchet MS"/>
              </a:rPr>
              <a:t>Interview</a:t>
            </a:r>
            <a:r>
              <a:rPr lang="it-IT" b="1" dirty="0" smtClean="0">
                <a:latin typeface="Trebuchet MS"/>
                <a:cs typeface="Trebuchet MS"/>
              </a:rPr>
              <a:t> </a:t>
            </a:r>
            <a:r>
              <a:rPr lang="it-IT" b="1" dirty="0" err="1" smtClean="0">
                <a:latin typeface="Trebuchet MS"/>
                <a:cs typeface="Trebuchet MS"/>
              </a:rPr>
              <a:t>questionnaire</a:t>
            </a:r>
            <a:endParaRPr lang="it-IT" sz="1800" b="1" dirty="0">
              <a:latin typeface="Trebuchet MS"/>
              <a:cs typeface="Trebuchet MS"/>
            </a:endParaRPr>
          </a:p>
        </p:txBody>
      </p:sp>
      <p:sp>
        <p:nvSpPr>
          <p:cNvPr id="22" name="Oval 7"/>
          <p:cNvSpPr/>
          <p:nvPr/>
        </p:nvSpPr>
        <p:spPr>
          <a:xfrm>
            <a:off x="5021185" y="4263766"/>
            <a:ext cx="586840" cy="560759"/>
          </a:xfrm>
          <a:prstGeom prst="ellipse">
            <a:avLst/>
          </a:prstGeom>
          <a:solidFill>
            <a:schemeClr val="bg1"/>
          </a:solidFill>
          <a:ln w="28575">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Flowchart: Connector 77"/>
          <p:cNvSpPr/>
          <p:nvPr/>
        </p:nvSpPr>
        <p:spPr>
          <a:xfrm>
            <a:off x="5066809" y="4317187"/>
            <a:ext cx="504900" cy="472579"/>
          </a:xfrm>
          <a:prstGeom prst="flowChartConnector">
            <a:avLst/>
          </a:prstGeom>
          <a:solidFill>
            <a:schemeClr val="accent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Oval 7"/>
          <p:cNvSpPr/>
          <p:nvPr/>
        </p:nvSpPr>
        <p:spPr>
          <a:xfrm>
            <a:off x="9010370" y="4261886"/>
            <a:ext cx="586840" cy="560759"/>
          </a:xfrm>
          <a:prstGeom prst="ellipse">
            <a:avLst/>
          </a:prstGeom>
          <a:solidFill>
            <a:schemeClr val="bg1"/>
          </a:solidFill>
          <a:ln w="28575">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Flowchart: Connector 77"/>
          <p:cNvSpPr/>
          <p:nvPr/>
        </p:nvSpPr>
        <p:spPr>
          <a:xfrm>
            <a:off x="9055994" y="4315307"/>
            <a:ext cx="504900" cy="472579"/>
          </a:xfrm>
          <a:prstGeom prst="flowChartConnector">
            <a:avLst/>
          </a:prstGeom>
          <a:solidFill>
            <a:schemeClr val="accent5"/>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Flowchart: Connector 77"/>
          <p:cNvSpPr/>
          <p:nvPr/>
        </p:nvSpPr>
        <p:spPr>
          <a:xfrm>
            <a:off x="4943686" y="5116214"/>
            <a:ext cx="144149" cy="151502"/>
          </a:xfrm>
          <a:prstGeom prst="flowChartConnector">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Flowchart: Connector 77"/>
          <p:cNvSpPr/>
          <p:nvPr/>
        </p:nvSpPr>
        <p:spPr>
          <a:xfrm>
            <a:off x="4943686" y="5446054"/>
            <a:ext cx="144149" cy="151502"/>
          </a:xfrm>
          <a:prstGeom prst="flowChartConnector">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CasellaDiTesto 37"/>
          <p:cNvSpPr txBox="1"/>
          <p:nvPr/>
        </p:nvSpPr>
        <p:spPr>
          <a:xfrm>
            <a:off x="5188108" y="5034692"/>
            <a:ext cx="2579839" cy="335757"/>
          </a:xfrm>
          <a:prstGeom prst="rect">
            <a:avLst/>
          </a:prstGeom>
          <a:noFill/>
        </p:spPr>
        <p:txBody>
          <a:bodyPr wrap="square" rtlCol="0">
            <a:spAutoFit/>
          </a:bodyPr>
          <a:lstStyle/>
          <a:p>
            <a:r>
              <a:rPr lang="it-IT" b="1" dirty="0" err="1" smtClean="0">
                <a:latin typeface="Trebuchet MS"/>
                <a:cs typeface="Trebuchet MS"/>
              </a:rPr>
              <a:t>Recording</a:t>
            </a:r>
            <a:endParaRPr lang="it-IT" sz="1800" b="1" dirty="0">
              <a:latin typeface="Trebuchet MS"/>
              <a:cs typeface="Trebuchet MS"/>
            </a:endParaRPr>
          </a:p>
        </p:txBody>
      </p:sp>
      <p:sp>
        <p:nvSpPr>
          <p:cNvPr id="39" name="CasellaDiTesto 38"/>
          <p:cNvSpPr txBox="1"/>
          <p:nvPr/>
        </p:nvSpPr>
        <p:spPr>
          <a:xfrm>
            <a:off x="5121155" y="5365368"/>
            <a:ext cx="3468208" cy="335757"/>
          </a:xfrm>
          <a:prstGeom prst="rect">
            <a:avLst/>
          </a:prstGeom>
          <a:noFill/>
        </p:spPr>
        <p:txBody>
          <a:bodyPr wrap="square" rtlCol="0">
            <a:spAutoFit/>
          </a:bodyPr>
          <a:lstStyle/>
          <a:p>
            <a:r>
              <a:rPr lang="it-IT" b="1" dirty="0" smtClean="0">
                <a:latin typeface="Trebuchet MS"/>
                <a:cs typeface="Trebuchet MS"/>
              </a:rPr>
              <a:t>Editing</a:t>
            </a:r>
            <a:endParaRPr lang="it-IT" sz="1800" b="1" dirty="0">
              <a:latin typeface="Trebuchet MS"/>
              <a:cs typeface="Trebuchet MS"/>
            </a:endParaRPr>
          </a:p>
        </p:txBody>
      </p:sp>
      <p:sp>
        <p:nvSpPr>
          <p:cNvPr id="41" name="Flowchart: Connector 77"/>
          <p:cNvSpPr/>
          <p:nvPr/>
        </p:nvSpPr>
        <p:spPr>
          <a:xfrm>
            <a:off x="8765948" y="5146784"/>
            <a:ext cx="144149" cy="151502"/>
          </a:xfrm>
          <a:prstGeom prst="flowChartConnector">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CasellaDiTesto 41"/>
          <p:cNvSpPr txBox="1"/>
          <p:nvPr/>
        </p:nvSpPr>
        <p:spPr>
          <a:xfrm>
            <a:off x="9010370" y="5077852"/>
            <a:ext cx="2579839" cy="587574"/>
          </a:xfrm>
          <a:prstGeom prst="rect">
            <a:avLst/>
          </a:prstGeom>
          <a:noFill/>
        </p:spPr>
        <p:txBody>
          <a:bodyPr wrap="square" rtlCol="0">
            <a:spAutoFit/>
          </a:bodyPr>
          <a:lstStyle/>
          <a:p>
            <a:r>
              <a:rPr lang="it-IT" b="1" dirty="0" err="1" smtClean="0">
                <a:latin typeface="Trebuchet MS"/>
                <a:cs typeface="Trebuchet MS"/>
              </a:rPr>
              <a:t>Summary</a:t>
            </a:r>
            <a:r>
              <a:rPr lang="it-IT" b="1" dirty="0" smtClean="0">
                <a:latin typeface="Trebuchet MS"/>
                <a:cs typeface="Trebuchet MS"/>
              </a:rPr>
              <a:t> of data </a:t>
            </a:r>
            <a:r>
              <a:rPr lang="it-IT" b="1" dirty="0" err="1" smtClean="0">
                <a:latin typeface="Trebuchet MS"/>
                <a:cs typeface="Trebuchet MS"/>
              </a:rPr>
              <a:t>collected</a:t>
            </a:r>
            <a:endParaRPr lang="it-IT" sz="1800" b="1" dirty="0">
              <a:latin typeface="Trebuchet MS"/>
              <a:cs typeface="Trebuchet MS"/>
            </a:endParaRPr>
          </a:p>
        </p:txBody>
      </p:sp>
      <p:pic>
        <p:nvPicPr>
          <p:cNvPr id="28" name="Immagine 27" descr="SlowFood-CE_CMYK.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9210" y="312702"/>
            <a:ext cx="1890958" cy="817046"/>
          </a:xfrm>
          <a:prstGeom prst="rect">
            <a:avLst/>
          </a:prstGeom>
        </p:spPr>
      </p:pic>
    </p:spTree>
    <p:extLst>
      <p:ext uri="{BB962C8B-B14F-4D97-AF65-F5344CB8AC3E}">
        <p14:creationId xmlns:p14="http://schemas.microsoft.com/office/powerpoint/2010/main" val="86936446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val 7"/>
          <p:cNvSpPr/>
          <p:nvPr/>
        </p:nvSpPr>
        <p:spPr>
          <a:xfrm>
            <a:off x="430075" y="439507"/>
            <a:ext cx="586840" cy="616834"/>
          </a:xfrm>
          <a:prstGeom prst="ellipse">
            <a:avLst/>
          </a:prstGeom>
          <a:solidFill>
            <a:schemeClr val="bg1"/>
          </a:solidFill>
          <a:ln w="28575">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Flowchart: Connector 77"/>
          <p:cNvSpPr/>
          <p:nvPr/>
        </p:nvSpPr>
        <p:spPr>
          <a:xfrm>
            <a:off x="475699" y="497337"/>
            <a:ext cx="504900" cy="519836"/>
          </a:xfrm>
          <a:prstGeom prst="flowChartConnector">
            <a:avLst/>
          </a:prstGeom>
          <a:solidFill>
            <a:schemeClr val="accent2">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CasellaDiTesto 16"/>
          <p:cNvSpPr txBox="1"/>
          <p:nvPr/>
        </p:nvSpPr>
        <p:spPr>
          <a:xfrm>
            <a:off x="1174109" y="545551"/>
            <a:ext cx="2579839" cy="369332"/>
          </a:xfrm>
          <a:prstGeom prst="rect">
            <a:avLst/>
          </a:prstGeom>
          <a:noFill/>
        </p:spPr>
        <p:txBody>
          <a:bodyPr wrap="square" rtlCol="0">
            <a:spAutoFit/>
          </a:bodyPr>
          <a:lstStyle/>
          <a:p>
            <a:r>
              <a:rPr lang="it-IT" sz="1800" b="1" dirty="0" err="1" smtClean="0">
                <a:latin typeface="Trebuchet MS"/>
                <a:cs typeface="Trebuchet MS"/>
              </a:rPr>
              <a:t>Interview</a:t>
            </a:r>
            <a:r>
              <a:rPr lang="it-IT" sz="1800" b="1" dirty="0" smtClean="0">
                <a:latin typeface="Trebuchet MS"/>
                <a:cs typeface="Trebuchet MS"/>
              </a:rPr>
              <a:t> </a:t>
            </a:r>
            <a:r>
              <a:rPr lang="it-IT" sz="1800" b="1" dirty="0" err="1" smtClean="0">
                <a:latin typeface="Trebuchet MS"/>
                <a:cs typeface="Trebuchet MS"/>
              </a:rPr>
              <a:t>preparation</a:t>
            </a:r>
            <a:endParaRPr lang="it-IT" sz="1800" b="1" dirty="0">
              <a:latin typeface="Trebuchet MS"/>
              <a:cs typeface="Trebuchet MS"/>
            </a:endParaRPr>
          </a:p>
        </p:txBody>
      </p:sp>
      <p:sp>
        <p:nvSpPr>
          <p:cNvPr id="19" name="CasellaDiTesto 18"/>
          <p:cNvSpPr txBox="1"/>
          <p:nvPr/>
        </p:nvSpPr>
        <p:spPr>
          <a:xfrm>
            <a:off x="1007565" y="1707271"/>
            <a:ext cx="9099954" cy="5693867"/>
          </a:xfrm>
          <a:prstGeom prst="rect">
            <a:avLst/>
          </a:prstGeom>
          <a:noFill/>
        </p:spPr>
        <p:txBody>
          <a:bodyPr wrap="square" rtlCol="0">
            <a:spAutoFit/>
          </a:bodyPr>
          <a:lstStyle/>
          <a:p>
            <a:pPr algn="just"/>
            <a:r>
              <a:rPr lang="it-IT" dirty="0" smtClean="0">
                <a:solidFill>
                  <a:schemeClr val="accent2"/>
                </a:solidFill>
                <a:latin typeface="Trebuchet MS"/>
                <a:cs typeface="Trebuchet MS"/>
              </a:rPr>
              <a:t>People to </a:t>
            </a:r>
            <a:r>
              <a:rPr lang="it-IT" dirty="0" err="1" smtClean="0">
                <a:solidFill>
                  <a:schemeClr val="accent2"/>
                </a:solidFill>
                <a:latin typeface="Trebuchet MS"/>
                <a:cs typeface="Trebuchet MS"/>
              </a:rPr>
              <a:t>interview</a:t>
            </a:r>
            <a:endParaRPr lang="it-IT" dirty="0">
              <a:latin typeface="Trebuchet MS"/>
              <a:cs typeface="Trebuchet MS"/>
            </a:endParaRPr>
          </a:p>
          <a:p>
            <a:r>
              <a:rPr lang="en-US" dirty="0">
                <a:latin typeface="Trebuchet MS"/>
                <a:cs typeface="Trebuchet MS"/>
              </a:rPr>
              <a:t>Custodians of </a:t>
            </a:r>
            <a:r>
              <a:rPr lang="en-US" b="1" dirty="0">
                <a:latin typeface="Trebuchet MS"/>
                <a:cs typeface="Trebuchet MS"/>
              </a:rPr>
              <a:t>traditional </a:t>
            </a:r>
            <a:r>
              <a:rPr lang="en-US" b="1" dirty="0" smtClean="0">
                <a:latin typeface="Trebuchet MS"/>
                <a:cs typeface="Trebuchet MS"/>
              </a:rPr>
              <a:t>skills</a:t>
            </a:r>
            <a:r>
              <a:rPr lang="en-US" dirty="0">
                <a:latin typeface="Trebuchet MS"/>
                <a:cs typeface="Trebuchet MS"/>
              </a:rPr>
              <a:t> </a:t>
            </a:r>
            <a:r>
              <a:rPr lang="en-US" dirty="0" smtClean="0">
                <a:latin typeface="Trebuchet MS"/>
                <a:cs typeface="Trebuchet MS"/>
              </a:rPr>
              <a:t>and </a:t>
            </a:r>
            <a:r>
              <a:rPr lang="en-US" b="1" dirty="0" smtClean="0">
                <a:latin typeface="Trebuchet MS"/>
                <a:cs typeface="Trebuchet MS"/>
              </a:rPr>
              <a:t>subjective</a:t>
            </a:r>
            <a:r>
              <a:rPr lang="en-US" b="1" dirty="0">
                <a:latin typeface="Trebuchet MS"/>
                <a:cs typeface="Trebuchet MS"/>
              </a:rPr>
              <a:t>/individual</a:t>
            </a:r>
            <a:r>
              <a:rPr lang="en-US" dirty="0">
                <a:latin typeface="Trebuchet MS"/>
                <a:cs typeface="Trebuchet MS"/>
              </a:rPr>
              <a:t> narratives; some may also be witnesses of particularly important </a:t>
            </a:r>
            <a:r>
              <a:rPr lang="en-US" b="1" dirty="0">
                <a:latin typeface="Trebuchet MS"/>
                <a:cs typeface="Trebuchet MS"/>
              </a:rPr>
              <a:t>historical events</a:t>
            </a:r>
            <a:r>
              <a:rPr lang="en-US" dirty="0">
                <a:latin typeface="Trebuchet MS"/>
                <a:cs typeface="Trebuchet MS"/>
              </a:rPr>
              <a:t> </a:t>
            </a:r>
            <a:r>
              <a:rPr lang="en-US" b="1" dirty="0">
                <a:latin typeface="Trebuchet MS"/>
                <a:cs typeface="Trebuchet MS"/>
              </a:rPr>
              <a:t>and social phenomena</a:t>
            </a:r>
            <a:r>
              <a:rPr lang="en-US" dirty="0">
                <a:latin typeface="Trebuchet MS"/>
                <a:cs typeface="Trebuchet MS"/>
              </a:rPr>
              <a:t>.</a:t>
            </a:r>
            <a:endParaRPr lang="it-IT" dirty="0">
              <a:latin typeface="Trebuchet MS"/>
              <a:cs typeface="Trebuchet MS"/>
            </a:endParaRPr>
          </a:p>
          <a:p>
            <a:r>
              <a:rPr lang="en-US" dirty="0">
                <a:latin typeface="Trebuchet MS"/>
                <a:cs typeface="Trebuchet MS"/>
              </a:rPr>
              <a:t>In the case of cultural gastronomic heritages, the following categories may reasonably </a:t>
            </a:r>
            <a:r>
              <a:rPr lang="en-US" dirty="0" smtClean="0">
                <a:latin typeface="Trebuchet MS"/>
                <a:cs typeface="Trebuchet MS"/>
              </a:rPr>
              <a:t>be considered as</a:t>
            </a:r>
          </a:p>
          <a:p>
            <a:r>
              <a:rPr lang="it-IT" dirty="0" smtClean="0">
                <a:solidFill>
                  <a:schemeClr val="accent2"/>
                </a:solidFill>
                <a:latin typeface="Trebuchet MS"/>
                <a:cs typeface="Trebuchet MS"/>
              </a:rPr>
              <a:t>special </a:t>
            </a:r>
            <a:r>
              <a:rPr lang="it-IT" dirty="0" err="1" smtClean="0">
                <a:solidFill>
                  <a:schemeClr val="accent2"/>
                </a:solidFill>
                <a:latin typeface="Trebuchet MS"/>
                <a:cs typeface="Trebuchet MS"/>
              </a:rPr>
              <a:t>interlocutors</a:t>
            </a:r>
            <a:r>
              <a:rPr lang="it-IT" dirty="0" smtClean="0">
                <a:solidFill>
                  <a:schemeClr val="accent2"/>
                </a:solidFill>
                <a:latin typeface="Trebuchet MS"/>
                <a:cs typeface="Trebuchet MS"/>
              </a:rPr>
              <a:t>*</a:t>
            </a:r>
            <a:endParaRPr lang="it-IT" dirty="0">
              <a:latin typeface="Trebuchet MS"/>
              <a:cs typeface="Trebuchet MS"/>
            </a:endParaRPr>
          </a:p>
          <a:p>
            <a:pPr lvl="0"/>
            <a:endParaRPr lang="en-US" dirty="0" smtClean="0">
              <a:latin typeface="Trebuchet MS"/>
              <a:cs typeface="Trebuchet MS"/>
            </a:endParaRPr>
          </a:p>
          <a:p>
            <a:pPr marL="285750" lvl="0" indent="-285750">
              <a:buFont typeface="Wingdings" panose="05000000000000000000" pitchFamily="2" charset="2"/>
              <a:buChar char="q"/>
            </a:pPr>
            <a:r>
              <a:rPr lang="en-US" dirty="0" smtClean="0">
                <a:latin typeface="Trebuchet MS"/>
                <a:cs typeface="Trebuchet MS"/>
              </a:rPr>
              <a:t>cooks </a:t>
            </a:r>
            <a:r>
              <a:rPr lang="en-US" dirty="0">
                <a:latin typeface="Trebuchet MS"/>
                <a:cs typeface="Trebuchet MS"/>
              </a:rPr>
              <a:t>and chefs </a:t>
            </a:r>
            <a:endParaRPr lang="it-IT" dirty="0">
              <a:latin typeface="Trebuchet MS"/>
              <a:cs typeface="Trebuchet MS"/>
            </a:endParaRPr>
          </a:p>
          <a:p>
            <a:pPr marL="285750" lvl="0" indent="-285750">
              <a:buFont typeface="Wingdings" panose="05000000000000000000" pitchFamily="2" charset="2"/>
              <a:buChar char="q"/>
            </a:pPr>
            <a:r>
              <a:rPr lang="en-US" dirty="0" smtClean="0">
                <a:latin typeface="Trebuchet MS"/>
                <a:cs typeface="Trebuchet MS"/>
              </a:rPr>
              <a:t>Farmers</a:t>
            </a:r>
            <a:endParaRPr lang="it-IT" dirty="0">
              <a:latin typeface="Trebuchet MS"/>
              <a:cs typeface="Trebuchet MS"/>
            </a:endParaRPr>
          </a:p>
          <a:p>
            <a:pPr marL="285750" lvl="0" indent="-285750">
              <a:buFont typeface="Wingdings" panose="05000000000000000000" pitchFamily="2" charset="2"/>
              <a:buChar char="q"/>
            </a:pPr>
            <a:r>
              <a:rPr lang="en-US" dirty="0" smtClean="0">
                <a:latin typeface="Trebuchet MS"/>
                <a:cs typeface="Trebuchet MS"/>
              </a:rPr>
              <a:t>livestock breeders</a:t>
            </a:r>
            <a:endParaRPr lang="it-IT" dirty="0">
              <a:latin typeface="Trebuchet MS"/>
              <a:cs typeface="Trebuchet MS"/>
            </a:endParaRPr>
          </a:p>
          <a:p>
            <a:pPr marL="285750" lvl="0" indent="-285750">
              <a:buFont typeface="Wingdings" panose="05000000000000000000" pitchFamily="2" charset="2"/>
              <a:buChar char="q"/>
            </a:pPr>
            <a:r>
              <a:rPr lang="en-US" dirty="0" smtClean="0">
                <a:latin typeface="Trebuchet MS"/>
                <a:cs typeface="Trebuchet MS"/>
              </a:rPr>
              <a:t>Fishers</a:t>
            </a:r>
            <a:endParaRPr lang="it-IT" dirty="0">
              <a:latin typeface="Trebuchet MS"/>
              <a:cs typeface="Trebuchet MS"/>
            </a:endParaRPr>
          </a:p>
          <a:p>
            <a:pPr marL="285750" lvl="0" indent="-285750">
              <a:buFont typeface="Wingdings" panose="05000000000000000000" pitchFamily="2" charset="2"/>
              <a:buChar char="q"/>
            </a:pPr>
            <a:r>
              <a:rPr lang="en-US" dirty="0" smtClean="0">
                <a:latin typeface="Trebuchet MS"/>
                <a:cs typeface="Trebuchet MS"/>
              </a:rPr>
              <a:t>Artisans</a:t>
            </a:r>
            <a:endParaRPr lang="it-IT" dirty="0">
              <a:latin typeface="Trebuchet MS"/>
              <a:cs typeface="Trebuchet MS"/>
            </a:endParaRPr>
          </a:p>
          <a:p>
            <a:pPr marL="285750" lvl="0" indent="-285750">
              <a:buFont typeface="Wingdings" panose="05000000000000000000" pitchFamily="2" charset="2"/>
              <a:buChar char="q"/>
            </a:pPr>
            <a:r>
              <a:rPr lang="en-US" dirty="0" smtClean="0">
                <a:latin typeface="Trebuchet MS"/>
                <a:cs typeface="Trebuchet MS"/>
              </a:rPr>
              <a:t>Processors</a:t>
            </a:r>
            <a:endParaRPr lang="it-IT" dirty="0">
              <a:latin typeface="Trebuchet MS"/>
              <a:cs typeface="Trebuchet MS"/>
            </a:endParaRPr>
          </a:p>
          <a:p>
            <a:pPr marL="285750" lvl="0" indent="-285750">
              <a:buFont typeface="Wingdings" panose="05000000000000000000" pitchFamily="2" charset="2"/>
              <a:buChar char="q"/>
            </a:pPr>
            <a:r>
              <a:rPr lang="en-US" dirty="0" smtClean="0">
                <a:latin typeface="Trebuchet MS"/>
                <a:cs typeface="Trebuchet MS"/>
              </a:rPr>
              <a:t>sellers </a:t>
            </a:r>
            <a:r>
              <a:rPr lang="en-US" dirty="0">
                <a:latin typeface="Trebuchet MS"/>
                <a:cs typeface="Trebuchet MS"/>
              </a:rPr>
              <a:t>of agricultural and gastronomic </a:t>
            </a:r>
            <a:r>
              <a:rPr lang="en-US" dirty="0" smtClean="0">
                <a:latin typeface="Trebuchet MS"/>
                <a:cs typeface="Trebuchet MS"/>
              </a:rPr>
              <a:t>products</a:t>
            </a:r>
            <a:endParaRPr lang="it-IT" dirty="0">
              <a:latin typeface="Trebuchet MS"/>
              <a:cs typeface="Trebuchet MS"/>
            </a:endParaRPr>
          </a:p>
          <a:p>
            <a:pPr marL="285750" lvl="0" indent="-285750">
              <a:buFont typeface="Wingdings" panose="05000000000000000000" pitchFamily="2" charset="2"/>
              <a:buChar char="q"/>
            </a:pPr>
            <a:r>
              <a:rPr lang="en-US" dirty="0" smtClean="0">
                <a:latin typeface="Trebuchet MS"/>
                <a:cs typeface="Trebuchet MS"/>
              </a:rPr>
              <a:t>teachers </a:t>
            </a:r>
            <a:r>
              <a:rPr lang="en-US" dirty="0">
                <a:latin typeface="Trebuchet MS"/>
                <a:cs typeface="Trebuchet MS"/>
              </a:rPr>
              <a:t>in agrarian/hotel management schools, university lecturers and researchers in agriculture and animal husbandry </a:t>
            </a:r>
            <a:endParaRPr lang="it-IT" dirty="0">
              <a:latin typeface="Trebuchet MS"/>
              <a:cs typeface="Trebuchet MS"/>
            </a:endParaRPr>
          </a:p>
          <a:p>
            <a:pPr marL="285750" lvl="0" indent="-285750">
              <a:buFont typeface="Wingdings" panose="05000000000000000000" pitchFamily="2" charset="2"/>
              <a:buChar char="q"/>
            </a:pPr>
            <a:r>
              <a:rPr lang="en-US" dirty="0" smtClean="0">
                <a:latin typeface="Trebuchet MS"/>
                <a:cs typeface="Trebuchet MS"/>
              </a:rPr>
              <a:t>local historians</a:t>
            </a:r>
          </a:p>
          <a:p>
            <a:pPr lvl="0"/>
            <a:endParaRPr lang="it-IT" dirty="0">
              <a:latin typeface="Trebuchet MS"/>
              <a:cs typeface="Trebuchet MS"/>
            </a:endParaRPr>
          </a:p>
          <a:p>
            <a:endParaRPr lang="it-IT" sz="1600" dirty="0" smtClean="0">
              <a:latin typeface="Trebuchet MS"/>
              <a:cs typeface="Trebuchet MS"/>
            </a:endParaRPr>
          </a:p>
          <a:p>
            <a:endParaRPr lang="it-IT" sz="1200" dirty="0">
              <a:latin typeface="Trebuchet MS"/>
              <a:cs typeface="Trebuchet MS"/>
            </a:endParaRPr>
          </a:p>
          <a:p>
            <a:endParaRPr lang="it-IT" sz="1200" dirty="0">
              <a:latin typeface="Trebuchet MS"/>
              <a:cs typeface="Trebuchet MS"/>
            </a:endParaRPr>
          </a:p>
        </p:txBody>
      </p:sp>
      <p:sp>
        <p:nvSpPr>
          <p:cNvPr id="5" name="CasellaDiTesto 4"/>
          <p:cNvSpPr txBox="1"/>
          <p:nvPr/>
        </p:nvSpPr>
        <p:spPr>
          <a:xfrm>
            <a:off x="1007565" y="1161273"/>
            <a:ext cx="4331083" cy="461665"/>
          </a:xfrm>
          <a:prstGeom prst="rect">
            <a:avLst/>
          </a:prstGeom>
          <a:noFill/>
        </p:spPr>
        <p:txBody>
          <a:bodyPr wrap="none" rtlCol="0">
            <a:spAutoFit/>
          </a:bodyPr>
          <a:lstStyle/>
          <a:p>
            <a:r>
              <a:rPr lang="it-IT" sz="2400" b="1" dirty="0" err="1" smtClean="0">
                <a:solidFill>
                  <a:srgbClr val="92BF2B"/>
                </a:solidFill>
                <a:latin typeface="Trebuchet MS"/>
                <a:cs typeface="Trebuchet MS"/>
              </a:rPr>
              <a:t>Identification</a:t>
            </a:r>
            <a:r>
              <a:rPr lang="it-IT" sz="2400" b="1" dirty="0" smtClean="0">
                <a:solidFill>
                  <a:srgbClr val="92BF2B"/>
                </a:solidFill>
                <a:latin typeface="Trebuchet MS"/>
                <a:cs typeface="Trebuchet MS"/>
              </a:rPr>
              <a:t> of </a:t>
            </a:r>
            <a:r>
              <a:rPr lang="it-IT" sz="2400" b="1" dirty="0" err="1" smtClean="0">
                <a:solidFill>
                  <a:srgbClr val="92BF2B"/>
                </a:solidFill>
                <a:latin typeface="Trebuchet MS"/>
                <a:cs typeface="Trebuchet MS"/>
              </a:rPr>
              <a:t>interviewee</a:t>
            </a:r>
            <a:endParaRPr lang="it-IT" sz="2400" b="1" dirty="0">
              <a:solidFill>
                <a:srgbClr val="92BF2B"/>
              </a:solidFill>
              <a:latin typeface="Trebuchet MS"/>
              <a:cs typeface="Trebuchet MS"/>
            </a:endParaRPr>
          </a:p>
        </p:txBody>
      </p:sp>
      <p:pic>
        <p:nvPicPr>
          <p:cNvPr id="7" name="Immagine 6" descr="SlowFood-CE_CMYK.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9210" y="312702"/>
            <a:ext cx="1890958" cy="817046"/>
          </a:xfrm>
          <a:prstGeom prst="rect">
            <a:avLst/>
          </a:prstGeom>
        </p:spPr>
      </p:pic>
    </p:spTree>
    <p:extLst>
      <p:ext uri="{BB962C8B-B14F-4D97-AF65-F5344CB8AC3E}">
        <p14:creationId xmlns:p14="http://schemas.microsoft.com/office/powerpoint/2010/main" val="307219600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CasellaDiTesto 18"/>
          <p:cNvSpPr txBox="1"/>
          <p:nvPr/>
        </p:nvSpPr>
        <p:spPr>
          <a:xfrm>
            <a:off x="1174109" y="2125502"/>
            <a:ext cx="8517035" cy="4247317"/>
          </a:xfrm>
          <a:prstGeom prst="rect">
            <a:avLst/>
          </a:prstGeom>
          <a:noFill/>
        </p:spPr>
        <p:txBody>
          <a:bodyPr wrap="square" rtlCol="0">
            <a:spAutoFit/>
          </a:bodyPr>
          <a:lstStyle/>
          <a:p>
            <a:r>
              <a:rPr lang="en-US" dirty="0">
                <a:latin typeface="Trebuchet MS"/>
                <a:cs typeface="Trebuchet MS"/>
              </a:rPr>
              <a:t>After choosing a suitable time and place for the interview, the researcher asks the interviewee questions and collects their answers. </a:t>
            </a:r>
          </a:p>
          <a:p>
            <a:endParaRPr lang="en-US" dirty="0">
              <a:latin typeface="Trebuchet MS"/>
              <a:cs typeface="Trebuchet MS"/>
            </a:endParaRPr>
          </a:p>
          <a:p>
            <a:r>
              <a:rPr lang="en-US" dirty="0">
                <a:latin typeface="Trebuchet MS"/>
                <a:cs typeface="Trebuchet MS"/>
              </a:rPr>
              <a:t>There are various interview models, which differ according to degree of freedom of question and answer. The chief models are: structured, semi-structured, unstructured or free. </a:t>
            </a:r>
            <a:endParaRPr lang="it-IT" dirty="0">
              <a:latin typeface="Trebuchet MS"/>
              <a:cs typeface="Trebuchet MS"/>
            </a:endParaRPr>
          </a:p>
          <a:p>
            <a:endParaRPr lang="it-IT" dirty="0">
              <a:latin typeface="Trebuchet MS"/>
              <a:cs typeface="Trebuchet MS"/>
            </a:endParaRPr>
          </a:p>
          <a:p>
            <a:r>
              <a:rPr lang="en-US" dirty="0">
                <a:latin typeface="Trebuchet MS"/>
                <a:cs typeface="Trebuchet MS"/>
              </a:rPr>
              <a:t>Here we suggest a </a:t>
            </a:r>
            <a:r>
              <a:rPr lang="en-US" b="1" dirty="0">
                <a:latin typeface="Trebuchet MS"/>
                <a:cs typeface="Trebuchet MS"/>
              </a:rPr>
              <a:t>semi-structured</a:t>
            </a:r>
            <a:r>
              <a:rPr lang="en-US" dirty="0">
                <a:latin typeface="Trebuchet MS"/>
                <a:cs typeface="Trebuchet MS"/>
              </a:rPr>
              <a:t> interview in which the interviewer uses a list of questions, which serves  basically as a guiding compass to ensure that the conversation remains focused on the central theme. Questions are open and the purpose is to investigate an event, situation, fact or product as deeply as possible; they should not follow a fixed order but rather the flow of the discussion, adapting to the situation and the direction thereof with the utmost flexibility.   </a:t>
            </a:r>
            <a:endParaRPr lang="it-IT" dirty="0">
              <a:latin typeface="Trebuchet MS"/>
              <a:cs typeface="Trebuchet MS"/>
            </a:endParaRPr>
          </a:p>
          <a:p>
            <a:r>
              <a:rPr lang="it-IT" dirty="0">
                <a:latin typeface="Trebuchet MS"/>
                <a:cs typeface="Trebuchet MS"/>
              </a:rPr>
              <a:t> </a:t>
            </a:r>
          </a:p>
        </p:txBody>
      </p:sp>
      <p:sp>
        <p:nvSpPr>
          <p:cNvPr id="5" name="CasellaDiTesto 4"/>
          <p:cNvSpPr txBox="1"/>
          <p:nvPr/>
        </p:nvSpPr>
        <p:spPr>
          <a:xfrm>
            <a:off x="1174109" y="1424816"/>
            <a:ext cx="3776094" cy="461665"/>
          </a:xfrm>
          <a:prstGeom prst="rect">
            <a:avLst/>
          </a:prstGeom>
          <a:noFill/>
        </p:spPr>
        <p:txBody>
          <a:bodyPr wrap="none" rtlCol="0">
            <a:spAutoFit/>
          </a:bodyPr>
          <a:lstStyle/>
          <a:p>
            <a:r>
              <a:rPr lang="it-IT" sz="2400" b="1" dirty="0" err="1" smtClean="0">
                <a:solidFill>
                  <a:srgbClr val="92BF2B"/>
                </a:solidFill>
                <a:latin typeface="Trebuchet MS"/>
                <a:cs typeface="Trebuchet MS"/>
              </a:rPr>
              <a:t>Interview</a:t>
            </a:r>
            <a:r>
              <a:rPr lang="it-IT" sz="2400" b="1" dirty="0" smtClean="0">
                <a:solidFill>
                  <a:srgbClr val="92BF2B"/>
                </a:solidFill>
                <a:latin typeface="Trebuchet MS"/>
                <a:cs typeface="Trebuchet MS"/>
              </a:rPr>
              <a:t> </a:t>
            </a:r>
            <a:r>
              <a:rPr lang="it-IT" sz="2400" b="1" dirty="0" err="1" smtClean="0">
                <a:solidFill>
                  <a:srgbClr val="92BF2B"/>
                </a:solidFill>
                <a:latin typeface="Trebuchet MS"/>
                <a:cs typeface="Trebuchet MS"/>
              </a:rPr>
              <a:t>questionnaires</a:t>
            </a:r>
            <a:r>
              <a:rPr lang="it-IT" sz="2400" b="1" dirty="0" smtClean="0">
                <a:solidFill>
                  <a:srgbClr val="92BF2B"/>
                </a:solidFill>
                <a:latin typeface="Trebuchet MS"/>
                <a:cs typeface="Trebuchet MS"/>
              </a:rPr>
              <a:t> </a:t>
            </a:r>
            <a:endParaRPr lang="it-IT" sz="2400" b="1" dirty="0">
              <a:solidFill>
                <a:srgbClr val="92BF2B"/>
              </a:solidFill>
              <a:latin typeface="Trebuchet MS"/>
              <a:cs typeface="Trebuchet MS"/>
            </a:endParaRPr>
          </a:p>
        </p:txBody>
      </p:sp>
      <p:pic>
        <p:nvPicPr>
          <p:cNvPr id="7" name="Immagine 6" descr="SlowFood-CE_CMYK.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9210" y="312702"/>
            <a:ext cx="1890958" cy="817046"/>
          </a:xfrm>
          <a:prstGeom prst="rect">
            <a:avLst/>
          </a:prstGeom>
        </p:spPr>
      </p:pic>
      <p:sp>
        <p:nvSpPr>
          <p:cNvPr id="8" name="Oval 7"/>
          <p:cNvSpPr/>
          <p:nvPr/>
        </p:nvSpPr>
        <p:spPr>
          <a:xfrm>
            <a:off x="430075" y="439507"/>
            <a:ext cx="586840" cy="616834"/>
          </a:xfrm>
          <a:prstGeom prst="ellipse">
            <a:avLst/>
          </a:prstGeom>
          <a:solidFill>
            <a:schemeClr val="bg1"/>
          </a:solidFill>
          <a:ln w="28575">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Flowchart: Connector 77"/>
          <p:cNvSpPr/>
          <p:nvPr/>
        </p:nvSpPr>
        <p:spPr>
          <a:xfrm>
            <a:off x="475699" y="497337"/>
            <a:ext cx="504900" cy="519836"/>
          </a:xfrm>
          <a:prstGeom prst="flowChartConnector">
            <a:avLst/>
          </a:prstGeom>
          <a:solidFill>
            <a:schemeClr val="accent2">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CasellaDiTesto 9"/>
          <p:cNvSpPr txBox="1"/>
          <p:nvPr/>
        </p:nvSpPr>
        <p:spPr>
          <a:xfrm>
            <a:off x="1174109" y="545551"/>
            <a:ext cx="2579839" cy="369332"/>
          </a:xfrm>
          <a:prstGeom prst="rect">
            <a:avLst/>
          </a:prstGeom>
          <a:noFill/>
        </p:spPr>
        <p:txBody>
          <a:bodyPr wrap="square" rtlCol="0">
            <a:spAutoFit/>
          </a:bodyPr>
          <a:lstStyle/>
          <a:p>
            <a:r>
              <a:rPr lang="it-IT" sz="1800" b="1" dirty="0" err="1" smtClean="0">
                <a:latin typeface="Trebuchet MS"/>
                <a:cs typeface="Trebuchet MS"/>
              </a:rPr>
              <a:t>Interview</a:t>
            </a:r>
            <a:r>
              <a:rPr lang="it-IT" sz="1800" b="1" dirty="0" smtClean="0">
                <a:latin typeface="Trebuchet MS"/>
                <a:cs typeface="Trebuchet MS"/>
              </a:rPr>
              <a:t> </a:t>
            </a:r>
            <a:r>
              <a:rPr lang="it-IT" sz="1800" b="1" dirty="0" err="1" smtClean="0">
                <a:latin typeface="Trebuchet MS"/>
                <a:cs typeface="Trebuchet MS"/>
              </a:rPr>
              <a:t>preparation</a:t>
            </a:r>
            <a:endParaRPr lang="it-IT" sz="1800" b="1" dirty="0">
              <a:latin typeface="Trebuchet MS"/>
              <a:cs typeface="Trebuchet MS"/>
            </a:endParaRPr>
          </a:p>
        </p:txBody>
      </p:sp>
    </p:spTree>
    <p:extLst>
      <p:ext uri="{BB962C8B-B14F-4D97-AF65-F5344CB8AC3E}">
        <p14:creationId xmlns:p14="http://schemas.microsoft.com/office/powerpoint/2010/main" val="10161846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260398" y="1152493"/>
            <a:ext cx="9596598" cy="5632312"/>
          </a:xfrm>
          <a:prstGeom prst="rect">
            <a:avLst/>
          </a:prstGeom>
          <a:noFill/>
        </p:spPr>
        <p:txBody>
          <a:bodyPr wrap="square" rtlCol="0">
            <a:spAutoFit/>
          </a:bodyPr>
          <a:lstStyle/>
          <a:p>
            <a:r>
              <a:rPr lang="en-US" b="1" dirty="0">
                <a:latin typeface="Trebuchet MS"/>
                <a:cs typeface="Trebuchet MS"/>
              </a:rPr>
              <a:t>The handbook of the good </a:t>
            </a:r>
            <a:r>
              <a:rPr lang="en-US" b="1" dirty="0" smtClean="0">
                <a:latin typeface="Trebuchet MS"/>
                <a:cs typeface="Trebuchet MS"/>
              </a:rPr>
              <a:t>interviewer</a:t>
            </a:r>
          </a:p>
          <a:p>
            <a:endParaRPr lang="it-IT" b="1" dirty="0">
              <a:latin typeface="Trebuchet MS"/>
              <a:cs typeface="Trebuchet MS"/>
            </a:endParaRPr>
          </a:p>
          <a:p>
            <a:pPr marL="285750" indent="-285750">
              <a:buFont typeface="Wingdings" panose="05000000000000000000" pitchFamily="2" charset="2"/>
              <a:buChar char="§"/>
            </a:pPr>
            <a:r>
              <a:rPr lang="en-US" dirty="0" smtClean="0">
                <a:latin typeface="Trebuchet MS"/>
                <a:cs typeface="Trebuchet MS"/>
              </a:rPr>
              <a:t>Don’t </a:t>
            </a:r>
            <a:r>
              <a:rPr lang="en-US" dirty="0">
                <a:latin typeface="Trebuchet MS"/>
                <a:cs typeface="Trebuchet MS"/>
              </a:rPr>
              <a:t>press the interviewee with too many </a:t>
            </a:r>
            <a:r>
              <a:rPr lang="en-US" dirty="0" smtClean="0">
                <a:latin typeface="Trebuchet MS"/>
                <a:cs typeface="Trebuchet MS"/>
              </a:rPr>
              <a:t>questions.</a:t>
            </a:r>
            <a:endParaRPr lang="it-IT" dirty="0">
              <a:latin typeface="Trebuchet MS"/>
              <a:cs typeface="Trebuchet MS"/>
            </a:endParaRPr>
          </a:p>
          <a:p>
            <a:pPr marL="285750" indent="-285750">
              <a:buFont typeface="Wingdings" panose="05000000000000000000" pitchFamily="2" charset="2"/>
              <a:buChar char="§"/>
            </a:pPr>
            <a:r>
              <a:rPr lang="en-US" dirty="0" smtClean="0">
                <a:latin typeface="Trebuchet MS"/>
                <a:cs typeface="Trebuchet MS"/>
              </a:rPr>
              <a:t>Don’t </a:t>
            </a:r>
            <a:r>
              <a:rPr lang="en-US" dirty="0">
                <a:latin typeface="Trebuchet MS"/>
                <a:cs typeface="Trebuchet MS"/>
              </a:rPr>
              <a:t>interrupt when he or she is </a:t>
            </a:r>
            <a:r>
              <a:rPr lang="en-US" dirty="0" smtClean="0">
                <a:latin typeface="Trebuchet MS"/>
                <a:cs typeface="Trebuchet MS"/>
              </a:rPr>
              <a:t>speaking</a:t>
            </a:r>
          </a:p>
          <a:p>
            <a:pPr marL="285750" indent="-285750">
              <a:buFont typeface="Wingdings" panose="05000000000000000000" pitchFamily="2" charset="2"/>
              <a:buChar char="§"/>
            </a:pPr>
            <a:r>
              <a:rPr lang="en-US" dirty="0" smtClean="0">
                <a:latin typeface="Trebuchet MS"/>
                <a:cs typeface="Trebuchet MS"/>
              </a:rPr>
              <a:t>Especially </a:t>
            </a:r>
            <a:r>
              <a:rPr lang="en-US" dirty="0">
                <a:latin typeface="Trebuchet MS"/>
                <a:cs typeface="Trebuchet MS"/>
              </a:rPr>
              <a:t>if they are elderly people, leave interviewees time to reflect before asking a new question. Wait a second or two as, often, an interviewee may recover his or her thread and complete the answer with further precious reflections.  </a:t>
            </a:r>
            <a:endParaRPr lang="it-IT" dirty="0">
              <a:latin typeface="Trebuchet MS"/>
              <a:cs typeface="Trebuchet MS"/>
            </a:endParaRPr>
          </a:p>
          <a:p>
            <a:pPr marL="285750" indent="-285750">
              <a:buFont typeface="Wingdings" panose="05000000000000000000" pitchFamily="2" charset="2"/>
              <a:buChar char="§"/>
            </a:pPr>
            <a:r>
              <a:rPr lang="en-US" dirty="0" smtClean="0">
                <a:latin typeface="Trebuchet MS"/>
                <a:cs typeface="Trebuchet MS"/>
              </a:rPr>
              <a:t>Listen</a:t>
            </a:r>
            <a:r>
              <a:rPr lang="en-US" dirty="0">
                <a:latin typeface="Trebuchet MS"/>
                <a:cs typeface="Trebuchet MS"/>
              </a:rPr>
              <a:t>! An aptitude for listening is fundamental, especially during an interview. Interviewees are giving us their time, their memories and recollections: we have to listen to them and give them the time they need to formulate the story we have </a:t>
            </a:r>
            <a:r>
              <a:rPr lang="en-US" dirty="0" smtClean="0">
                <a:latin typeface="Trebuchet MS"/>
                <a:cs typeface="Trebuchet MS"/>
              </a:rPr>
              <a:t>prompted.</a:t>
            </a:r>
          </a:p>
          <a:p>
            <a:pPr marL="285750" indent="-285750">
              <a:buFont typeface="Wingdings" panose="05000000000000000000" pitchFamily="2" charset="2"/>
              <a:buChar char="§"/>
            </a:pPr>
            <a:r>
              <a:rPr lang="en-US" dirty="0" smtClean="0">
                <a:latin typeface="Trebuchet MS"/>
                <a:cs typeface="Trebuchet MS"/>
              </a:rPr>
              <a:t>Welcome </a:t>
            </a:r>
            <a:r>
              <a:rPr lang="en-US" dirty="0">
                <a:latin typeface="Trebuchet MS"/>
                <a:cs typeface="Trebuchet MS"/>
              </a:rPr>
              <a:t>the interviewee’s story with curiosity and honesty, even if the answer may be different from the one you expected: reality is often different from the way we imagined it! We shouldn’t put into the interviewee’s mouth the words we want to hear to fulfill our </a:t>
            </a:r>
            <a:r>
              <a:rPr lang="en-US" dirty="0" smtClean="0">
                <a:latin typeface="Trebuchet MS"/>
                <a:cs typeface="Trebuchet MS"/>
              </a:rPr>
              <a:t>expectations.</a:t>
            </a:r>
            <a:endParaRPr lang="it-IT" dirty="0">
              <a:latin typeface="Trebuchet MS"/>
              <a:cs typeface="Trebuchet MS"/>
            </a:endParaRPr>
          </a:p>
          <a:p>
            <a:pPr marL="285750" indent="-285750">
              <a:buFont typeface="Wingdings" panose="05000000000000000000" pitchFamily="2" charset="2"/>
              <a:buChar char="§"/>
            </a:pPr>
            <a:r>
              <a:rPr lang="en-US" dirty="0" smtClean="0">
                <a:latin typeface="Trebuchet MS"/>
                <a:cs typeface="Trebuchet MS"/>
              </a:rPr>
              <a:t>Don’t </a:t>
            </a:r>
            <a:r>
              <a:rPr lang="en-US" dirty="0">
                <a:latin typeface="Trebuchet MS"/>
                <a:cs typeface="Trebuchet MS"/>
              </a:rPr>
              <a:t>give the interviewee the impression you’re in a hurry: when you organize the interview leave yourself plenty of time. Interviewing people in-depth about the way they have lived their own biographical and professional lives takes time, say an hour or an hour and a </a:t>
            </a:r>
            <a:r>
              <a:rPr lang="en-US" dirty="0" smtClean="0">
                <a:latin typeface="Trebuchet MS"/>
                <a:cs typeface="Trebuchet MS"/>
              </a:rPr>
              <a:t>half.</a:t>
            </a:r>
            <a:endParaRPr lang="it-IT" dirty="0">
              <a:latin typeface="Trebuchet MS"/>
              <a:cs typeface="Trebuchet MS"/>
            </a:endParaRPr>
          </a:p>
          <a:p>
            <a:pPr marL="285750" indent="-285750">
              <a:buFont typeface="Wingdings" panose="05000000000000000000" pitchFamily="2" charset="2"/>
              <a:buChar char="§"/>
            </a:pPr>
            <a:r>
              <a:rPr lang="en-US" dirty="0" smtClean="0">
                <a:latin typeface="Trebuchet MS"/>
                <a:cs typeface="Trebuchet MS"/>
              </a:rPr>
              <a:t>Switch </a:t>
            </a:r>
            <a:r>
              <a:rPr lang="en-US" dirty="0">
                <a:latin typeface="Trebuchet MS"/>
                <a:cs typeface="Trebuchet MS"/>
              </a:rPr>
              <a:t>off your phone before you begin the interview! </a:t>
            </a:r>
            <a:endParaRPr lang="it-IT" dirty="0">
              <a:latin typeface="Trebuchet MS"/>
              <a:cs typeface="Trebuchet MS"/>
            </a:endParaRPr>
          </a:p>
        </p:txBody>
      </p:sp>
      <p:pic>
        <p:nvPicPr>
          <p:cNvPr id="6" name="Immagine 5" descr="SlowFood-CE_CMYK.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9210" y="312702"/>
            <a:ext cx="1890958" cy="817046"/>
          </a:xfrm>
          <a:prstGeom prst="rect">
            <a:avLst/>
          </a:prstGeom>
        </p:spPr>
      </p:pic>
      <p:sp>
        <p:nvSpPr>
          <p:cNvPr id="7" name="Oval 7"/>
          <p:cNvSpPr/>
          <p:nvPr/>
        </p:nvSpPr>
        <p:spPr>
          <a:xfrm>
            <a:off x="430075" y="439507"/>
            <a:ext cx="586840" cy="616834"/>
          </a:xfrm>
          <a:prstGeom prst="ellipse">
            <a:avLst/>
          </a:prstGeom>
          <a:solidFill>
            <a:schemeClr val="bg1"/>
          </a:solidFill>
          <a:ln w="28575">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Flowchart: Connector 77"/>
          <p:cNvSpPr/>
          <p:nvPr/>
        </p:nvSpPr>
        <p:spPr>
          <a:xfrm>
            <a:off x="475699" y="497337"/>
            <a:ext cx="504900" cy="519836"/>
          </a:xfrm>
          <a:prstGeom prst="flowChartConnector">
            <a:avLst/>
          </a:prstGeom>
          <a:solidFill>
            <a:schemeClr val="accent2">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CasellaDiTesto 8"/>
          <p:cNvSpPr txBox="1"/>
          <p:nvPr/>
        </p:nvSpPr>
        <p:spPr>
          <a:xfrm>
            <a:off x="1174109" y="545551"/>
            <a:ext cx="2579839" cy="369332"/>
          </a:xfrm>
          <a:prstGeom prst="rect">
            <a:avLst/>
          </a:prstGeom>
          <a:noFill/>
        </p:spPr>
        <p:txBody>
          <a:bodyPr wrap="square" rtlCol="0">
            <a:spAutoFit/>
          </a:bodyPr>
          <a:lstStyle/>
          <a:p>
            <a:r>
              <a:rPr lang="it-IT" sz="1800" b="1" dirty="0" err="1" smtClean="0">
                <a:latin typeface="Trebuchet MS"/>
                <a:cs typeface="Trebuchet MS"/>
              </a:rPr>
              <a:t>Interview</a:t>
            </a:r>
            <a:r>
              <a:rPr lang="it-IT" sz="1800" b="1" dirty="0" smtClean="0">
                <a:latin typeface="Trebuchet MS"/>
                <a:cs typeface="Trebuchet MS"/>
              </a:rPr>
              <a:t> </a:t>
            </a:r>
            <a:r>
              <a:rPr lang="it-IT" sz="1800" b="1" dirty="0" err="1" smtClean="0">
                <a:latin typeface="Trebuchet MS"/>
                <a:cs typeface="Trebuchet MS"/>
              </a:rPr>
              <a:t>preparation</a:t>
            </a:r>
            <a:endParaRPr lang="it-IT" sz="1800" b="1" dirty="0">
              <a:latin typeface="Trebuchet MS"/>
              <a:cs typeface="Trebuchet MS"/>
            </a:endParaRPr>
          </a:p>
        </p:txBody>
      </p:sp>
    </p:spTree>
    <p:extLst>
      <p:ext uri="{BB962C8B-B14F-4D97-AF65-F5344CB8AC3E}">
        <p14:creationId xmlns:p14="http://schemas.microsoft.com/office/powerpoint/2010/main" val="35197343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tangolo 7"/>
          <p:cNvSpPr/>
          <p:nvPr/>
        </p:nvSpPr>
        <p:spPr>
          <a:xfrm>
            <a:off x="652533" y="610644"/>
            <a:ext cx="3313445" cy="78438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Training </a:t>
            </a:r>
            <a:r>
              <a:rPr lang="it-IT" dirty="0" err="1" smtClean="0"/>
              <a:t>course</a:t>
            </a:r>
            <a:r>
              <a:rPr lang="it-IT" dirty="0" smtClean="0"/>
              <a:t> on GCH </a:t>
            </a:r>
            <a:r>
              <a:rPr lang="it-IT" dirty="0" err="1"/>
              <a:t>identification</a:t>
            </a:r>
            <a:r>
              <a:rPr lang="it-IT" dirty="0"/>
              <a:t> and </a:t>
            </a:r>
            <a:r>
              <a:rPr lang="it-IT" dirty="0" err="1"/>
              <a:t>documentation</a:t>
            </a:r>
            <a:r>
              <a:rPr lang="it-IT" dirty="0" smtClean="0"/>
              <a:t> </a:t>
            </a:r>
            <a:endParaRPr lang="it-IT" dirty="0"/>
          </a:p>
        </p:txBody>
      </p:sp>
      <p:sp>
        <p:nvSpPr>
          <p:cNvPr id="6" name="CasellaDiTesto 5"/>
          <p:cNvSpPr txBox="1"/>
          <p:nvPr/>
        </p:nvSpPr>
        <p:spPr>
          <a:xfrm>
            <a:off x="617888" y="2317121"/>
            <a:ext cx="7888630" cy="3984681"/>
          </a:xfrm>
          <a:prstGeom prst="rect">
            <a:avLst/>
          </a:prstGeom>
          <a:noFill/>
        </p:spPr>
        <p:txBody>
          <a:bodyPr wrap="square" rtlCol="0">
            <a:spAutoFit/>
          </a:bodyPr>
          <a:lstStyle/>
          <a:p>
            <a:pPr marL="457200" indent="-457200">
              <a:lnSpc>
                <a:spcPct val="140000"/>
              </a:lnSpc>
              <a:buFont typeface="Wingdings" panose="05000000000000000000" pitchFamily="2" charset="2"/>
              <a:buChar char="q"/>
            </a:pPr>
            <a:r>
              <a:rPr lang="en-US" sz="2800" b="1" dirty="0" smtClean="0">
                <a:solidFill>
                  <a:srgbClr val="92BF2B"/>
                </a:solidFill>
                <a:latin typeface="Trebuchet MS"/>
                <a:cs typeface="Trebuchet MS"/>
              </a:rPr>
              <a:t>Course aims</a:t>
            </a:r>
            <a:endParaRPr lang="en-US" sz="2800" b="1" dirty="0">
              <a:solidFill>
                <a:srgbClr val="92BF2B"/>
              </a:solidFill>
              <a:latin typeface="Trebuchet MS"/>
              <a:cs typeface="Trebuchet MS"/>
            </a:endParaRPr>
          </a:p>
          <a:p>
            <a:pPr marL="457200" indent="-457200">
              <a:lnSpc>
                <a:spcPct val="140000"/>
              </a:lnSpc>
              <a:buFont typeface="Wingdings" panose="05000000000000000000" pitchFamily="2" charset="2"/>
              <a:buChar char="q"/>
            </a:pPr>
            <a:r>
              <a:rPr lang="en-US" sz="2800" b="1" dirty="0" smtClean="0">
                <a:solidFill>
                  <a:schemeClr val="bg1">
                    <a:lumMod val="50000"/>
                  </a:schemeClr>
                </a:solidFill>
                <a:latin typeface="Trebuchet MS"/>
                <a:cs typeface="Trebuchet MS"/>
              </a:rPr>
              <a:t>Benchmark theoretical framework: </a:t>
            </a:r>
            <a:r>
              <a:rPr lang="en-US" sz="1400" b="1" dirty="0" smtClean="0">
                <a:solidFill>
                  <a:schemeClr val="bg1">
                    <a:lumMod val="50000"/>
                  </a:schemeClr>
                </a:solidFill>
                <a:latin typeface="Trebuchet MS"/>
                <a:cs typeface="Trebuchet MS"/>
              </a:rPr>
              <a:t>Ethno and biodiversity</a:t>
            </a:r>
          </a:p>
          <a:p>
            <a:pPr marL="457200" indent="-457200">
              <a:lnSpc>
                <a:spcPct val="140000"/>
              </a:lnSpc>
              <a:buFont typeface="Wingdings" panose="05000000000000000000" pitchFamily="2" charset="2"/>
              <a:buChar char="q"/>
            </a:pPr>
            <a:r>
              <a:rPr lang="en-US" sz="2800" b="1" dirty="0" smtClean="0">
                <a:solidFill>
                  <a:schemeClr val="bg1">
                    <a:lumMod val="50000"/>
                  </a:schemeClr>
                </a:solidFill>
                <a:latin typeface="Trebuchet MS"/>
                <a:cs typeface="Trebuchet MS"/>
              </a:rPr>
              <a:t>Mapping</a:t>
            </a:r>
            <a:endParaRPr lang="en-US" sz="2800" b="1" dirty="0">
              <a:solidFill>
                <a:schemeClr val="bg1">
                  <a:lumMod val="50000"/>
                </a:schemeClr>
              </a:solidFill>
              <a:latin typeface="Trebuchet MS"/>
              <a:cs typeface="Trebuchet MS"/>
            </a:endParaRPr>
          </a:p>
          <a:p>
            <a:pPr marL="457200" indent="-457200">
              <a:lnSpc>
                <a:spcPct val="140000"/>
              </a:lnSpc>
              <a:buFont typeface="Wingdings" panose="05000000000000000000" pitchFamily="2" charset="2"/>
              <a:buChar char="q"/>
            </a:pPr>
            <a:r>
              <a:rPr lang="en-US" sz="2800" b="1" dirty="0" smtClean="0">
                <a:solidFill>
                  <a:schemeClr val="bg1">
                    <a:lumMod val="50000"/>
                  </a:schemeClr>
                </a:solidFill>
                <a:latin typeface="Trebuchet MS"/>
                <a:cs typeface="Trebuchet MS"/>
              </a:rPr>
              <a:t>Desk research</a:t>
            </a:r>
          </a:p>
          <a:p>
            <a:pPr marL="457200" indent="-457200">
              <a:lnSpc>
                <a:spcPct val="140000"/>
              </a:lnSpc>
              <a:buFont typeface="Wingdings" panose="05000000000000000000" pitchFamily="2" charset="2"/>
              <a:buChar char="q"/>
            </a:pPr>
            <a:r>
              <a:rPr lang="en-US" sz="2800" b="1" dirty="0" smtClean="0">
                <a:solidFill>
                  <a:schemeClr val="bg1">
                    <a:lumMod val="50000"/>
                  </a:schemeClr>
                </a:solidFill>
                <a:latin typeface="Trebuchet MS"/>
                <a:cs typeface="Trebuchet MS"/>
              </a:rPr>
              <a:t>Field research</a:t>
            </a:r>
          </a:p>
          <a:p>
            <a:pPr marL="457200" indent="-457200">
              <a:lnSpc>
                <a:spcPct val="140000"/>
              </a:lnSpc>
              <a:buFont typeface="Wingdings" panose="05000000000000000000" pitchFamily="2" charset="2"/>
              <a:buChar char="q"/>
            </a:pPr>
            <a:r>
              <a:rPr lang="en-US" sz="2800" b="1" dirty="0" smtClean="0">
                <a:solidFill>
                  <a:schemeClr val="bg1">
                    <a:lumMod val="50000"/>
                  </a:schemeClr>
                </a:solidFill>
                <a:latin typeface="Trebuchet MS"/>
                <a:cs typeface="Trebuchet MS"/>
              </a:rPr>
              <a:t>Best practices and useful info</a:t>
            </a:r>
            <a:endParaRPr lang="en-US" sz="2800" b="1" dirty="0">
              <a:solidFill>
                <a:schemeClr val="bg1">
                  <a:lumMod val="50000"/>
                </a:schemeClr>
              </a:solidFill>
              <a:latin typeface="Trebuchet MS"/>
              <a:cs typeface="Trebuchet MS"/>
            </a:endParaRPr>
          </a:p>
        </p:txBody>
      </p:sp>
      <p:pic>
        <p:nvPicPr>
          <p:cNvPr id="7" name="Immagine 6" descr="SlowFood-CE_CMYK.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59210" y="312702"/>
            <a:ext cx="1890958" cy="817046"/>
          </a:xfrm>
          <a:prstGeom prst="rect">
            <a:avLst/>
          </a:prstGeom>
        </p:spPr>
      </p:pic>
    </p:spTree>
    <p:extLst>
      <p:ext uri="{BB962C8B-B14F-4D97-AF65-F5344CB8AC3E}">
        <p14:creationId xmlns:p14="http://schemas.microsoft.com/office/powerpoint/2010/main" val="246275958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CasellaDiTesto 18"/>
          <p:cNvSpPr txBox="1"/>
          <p:nvPr/>
        </p:nvSpPr>
        <p:spPr>
          <a:xfrm>
            <a:off x="1339181" y="1600807"/>
            <a:ext cx="10041794" cy="4524316"/>
          </a:xfrm>
          <a:prstGeom prst="rect">
            <a:avLst/>
          </a:prstGeom>
          <a:noFill/>
        </p:spPr>
        <p:txBody>
          <a:bodyPr wrap="square" rtlCol="0">
            <a:spAutoFit/>
          </a:bodyPr>
          <a:lstStyle/>
          <a:p>
            <a:r>
              <a:rPr lang="it-IT" dirty="0" smtClean="0">
                <a:solidFill>
                  <a:srgbClr val="92BF2B"/>
                </a:solidFill>
                <a:latin typeface="Trebuchet MS"/>
                <a:cs typeface="Trebuchet MS"/>
              </a:rPr>
              <a:t>How </a:t>
            </a:r>
            <a:r>
              <a:rPr lang="it-IT" dirty="0" err="1" smtClean="0">
                <a:solidFill>
                  <a:srgbClr val="92BF2B"/>
                </a:solidFill>
                <a:latin typeface="Trebuchet MS"/>
                <a:cs typeface="Trebuchet MS"/>
              </a:rPr>
              <a:t>many</a:t>
            </a:r>
            <a:r>
              <a:rPr lang="it-IT" dirty="0" smtClean="0">
                <a:solidFill>
                  <a:srgbClr val="92BF2B"/>
                </a:solidFill>
                <a:latin typeface="Trebuchet MS"/>
                <a:cs typeface="Trebuchet MS"/>
              </a:rPr>
              <a:t> </a:t>
            </a:r>
            <a:r>
              <a:rPr lang="it-IT" dirty="0" err="1" smtClean="0">
                <a:solidFill>
                  <a:srgbClr val="92BF2B"/>
                </a:solidFill>
                <a:latin typeface="Trebuchet MS"/>
                <a:cs typeface="Trebuchet MS"/>
              </a:rPr>
              <a:t>interviews</a:t>
            </a:r>
            <a:r>
              <a:rPr lang="it-IT" dirty="0" smtClean="0">
                <a:solidFill>
                  <a:srgbClr val="92BF2B"/>
                </a:solidFill>
                <a:latin typeface="Trebuchet MS"/>
                <a:cs typeface="Trebuchet MS"/>
              </a:rPr>
              <a:t> </a:t>
            </a:r>
            <a:r>
              <a:rPr lang="it-IT" dirty="0" err="1" smtClean="0">
                <a:solidFill>
                  <a:srgbClr val="92BF2B"/>
                </a:solidFill>
                <a:latin typeface="Trebuchet MS"/>
                <a:cs typeface="Trebuchet MS"/>
              </a:rPr>
              <a:t>should</a:t>
            </a:r>
            <a:r>
              <a:rPr lang="it-IT" dirty="0" smtClean="0">
                <a:solidFill>
                  <a:srgbClr val="92BF2B"/>
                </a:solidFill>
                <a:latin typeface="Trebuchet MS"/>
                <a:cs typeface="Trebuchet MS"/>
              </a:rPr>
              <a:t> be </a:t>
            </a:r>
            <a:r>
              <a:rPr lang="it-IT" dirty="0" err="1" smtClean="0">
                <a:solidFill>
                  <a:srgbClr val="92BF2B"/>
                </a:solidFill>
                <a:latin typeface="Trebuchet MS"/>
                <a:cs typeface="Trebuchet MS"/>
              </a:rPr>
              <a:t>conducted</a:t>
            </a:r>
            <a:r>
              <a:rPr lang="it-IT" dirty="0" smtClean="0">
                <a:solidFill>
                  <a:srgbClr val="92BF2B"/>
                </a:solidFill>
                <a:latin typeface="Trebuchet MS"/>
                <a:cs typeface="Trebuchet MS"/>
              </a:rPr>
              <a:t>?</a:t>
            </a:r>
          </a:p>
          <a:p>
            <a:endParaRPr lang="it-IT" dirty="0">
              <a:solidFill>
                <a:schemeClr val="accent2"/>
              </a:solidFill>
              <a:latin typeface="Trebuchet MS"/>
              <a:cs typeface="Trebuchet MS"/>
            </a:endParaRPr>
          </a:p>
          <a:p>
            <a:r>
              <a:rPr lang="en-US" dirty="0">
                <a:latin typeface="Trebuchet MS"/>
                <a:cs typeface="Trebuchet MS"/>
              </a:rPr>
              <a:t>It is possible to think in terns of about </a:t>
            </a:r>
            <a:r>
              <a:rPr lang="en-US" b="1" dirty="0">
                <a:latin typeface="Trebuchet MS"/>
                <a:cs typeface="Trebuchet MS"/>
              </a:rPr>
              <a:t>20 interviews</a:t>
            </a:r>
            <a:r>
              <a:rPr lang="en-US" dirty="0">
                <a:latin typeface="Trebuchet MS"/>
                <a:cs typeface="Trebuchet MS"/>
              </a:rPr>
              <a:t>, though this is just a rough </a:t>
            </a:r>
            <a:r>
              <a:rPr lang="en-US" dirty="0" smtClean="0">
                <a:latin typeface="Trebuchet MS"/>
                <a:cs typeface="Trebuchet MS"/>
              </a:rPr>
              <a:t>estimate, </a:t>
            </a:r>
            <a:r>
              <a:rPr lang="en-US" dirty="0">
                <a:latin typeface="Trebuchet MS"/>
                <a:cs typeface="Trebuchet MS"/>
              </a:rPr>
              <a:t>which may be increased or decreased according to the documentation needs of each local context.</a:t>
            </a:r>
            <a:endParaRPr lang="it-IT" dirty="0">
              <a:latin typeface="Trebuchet MS"/>
              <a:cs typeface="Trebuchet MS"/>
            </a:endParaRPr>
          </a:p>
          <a:p>
            <a:r>
              <a:rPr lang="en-US" dirty="0">
                <a:latin typeface="Trebuchet MS"/>
                <a:cs typeface="Trebuchet MS"/>
              </a:rPr>
              <a:t>Hypothetically speaking, to carry out qualitative research it is possible to document the gastronomic tradition of a city and its local area through interviews with</a:t>
            </a:r>
            <a:endParaRPr lang="it-IT" dirty="0">
              <a:latin typeface="Trebuchet MS"/>
              <a:cs typeface="Trebuchet MS"/>
            </a:endParaRPr>
          </a:p>
          <a:p>
            <a:r>
              <a:rPr lang="en-US" dirty="0">
                <a:latin typeface="Trebuchet MS"/>
                <a:cs typeface="Trebuchet MS"/>
              </a:rPr>
              <a:t>4/5 agriculturists (market gardeners, vine dressers etc.)</a:t>
            </a:r>
            <a:endParaRPr lang="it-IT" dirty="0">
              <a:latin typeface="Trebuchet MS"/>
              <a:cs typeface="Trebuchet MS"/>
            </a:endParaRPr>
          </a:p>
          <a:p>
            <a:r>
              <a:rPr lang="en-US" dirty="0">
                <a:latin typeface="Trebuchet MS"/>
                <a:cs typeface="Trebuchet MS"/>
              </a:rPr>
              <a:t>2/3 cooks/restaurateurs</a:t>
            </a:r>
            <a:endParaRPr lang="it-IT" dirty="0">
              <a:latin typeface="Trebuchet MS"/>
              <a:cs typeface="Trebuchet MS"/>
            </a:endParaRPr>
          </a:p>
          <a:p>
            <a:r>
              <a:rPr lang="en-US" dirty="0">
                <a:latin typeface="Trebuchet MS"/>
                <a:cs typeface="Trebuchet MS"/>
              </a:rPr>
              <a:t>1/2 livestock breeders</a:t>
            </a:r>
            <a:endParaRPr lang="it-IT" dirty="0">
              <a:latin typeface="Trebuchet MS"/>
              <a:cs typeface="Trebuchet MS"/>
            </a:endParaRPr>
          </a:p>
          <a:p>
            <a:r>
              <a:rPr lang="en-US" dirty="0">
                <a:latin typeface="Trebuchet MS"/>
                <a:cs typeface="Trebuchet MS"/>
              </a:rPr>
              <a:t>1/2 </a:t>
            </a:r>
            <a:r>
              <a:rPr lang="en-US" dirty="0" err="1">
                <a:latin typeface="Trebuchet MS"/>
                <a:cs typeface="Trebuchet MS"/>
              </a:rPr>
              <a:t>cheesemakers</a:t>
            </a:r>
            <a:endParaRPr lang="it-IT" dirty="0">
              <a:latin typeface="Trebuchet MS"/>
              <a:cs typeface="Trebuchet MS"/>
            </a:endParaRPr>
          </a:p>
          <a:p>
            <a:r>
              <a:rPr lang="en-US" dirty="0">
                <a:latin typeface="Trebuchet MS"/>
                <a:cs typeface="Trebuchet MS"/>
              </a:rPr>
              <a:t>1/2 pork butchers</a:t>
            </a:r>
            <a:endParaRPr lang="it-IT" dirty="0">
              <a:latin typeface="Trebuchet MS"/>
              <a:cs typeface="Trebuchet MS"/>
            </a:endParaRPr>
          </a:p>
          <a:p>
            <a:r>
              <a:rPr lang="en-US" dirty="0">
                <a:latin typeface="Trebuchet MS"/>
                <a:cs typeface="Trebuchet MS"/>
              </a:rPr>
              <a:t>2/3 bakers, confectioners</a:t>
            </a:r>
            <a:endParaRPr lang="it-IT" dirty="0">
              <a:latin typeface="Trebuchet MS"/>
              <a:cs typeface="Trebuchet MS"/>
            </a:endParaRPr>
          </a:p>
          <a:p>
            <a:r>
              <a:rPr lang="en-US" dirty="0">
                <a:latin typeface="Trebuchet MS"/>
                <a:cs typeface="Trebuchet MS"/>
              </a:rPr>
              <a:t>3/4 food sellers: market vendors and owners of food shops, cafés, groceries and so on. </a:t>
            </a:r>
            <a:endParaRPr lang="it-IT" dirty="0">
              <a:latin typeface="Trebuchet MS"/>
              <a:cs typeface="Trebuchet MS"/>
            </a:endParaRPr>
          </a:p>
          <a:p>
            <a:endParaRPr lang="it-IT" dirty="0">
              <a:latin typeface="Trebuchet MS"/>
              <a:cs typeface="Trebuchet MS"/>
            </a:endParaRPr>
          </a:p>
          <a:p>
            <a:r>
              <a:rPr lang="it-IT" dirty="0">
                <a:latin typeface="Trebuchet MS"/>
                <a:cs typeface="Trebuchet MS"/>
              </a:rPr>
              <a:t> </a:t>
            </a:r>
          </a:p>
        </p:txBody>
      </p:sp>
      <p:pic>
        <p:nvPicPr>
          <p:cNvPr id="2" name="Immagin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516" y="1537324"/>
            <a:ext cx="512116" cy="512116"/>
          </a:xfrm>
          <a:prstGeom prst="rect">
            <a:avLst/>
          </a:prstGeom>
        </p:spPr>
      </p:pic>
      <p:pic>
        <p:nvPicPr>
          <p:cNvPr id="7" name="Immagine 6" descr="SlowFood-CE_CMYK.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59210" y="312702"/>
            <a:ext cx="1890958" cy="817046"/>
          </a:xfrm>
          <a:prstGeom prst="rect">
            <a:avLst/>
          </a:prstGeom>
        </p:spPr>
      </p:pic>
      <p:sp>
        <p:nvSpPr>
          <p:cNvPr id="8" name="Oval 7"/>
          <p:cNvSpPr/>
          <p:nvPr/>
        </p:nvSpPr>
        <p:spPr>
          <a:xfrm>
            <a:off x="430075" y="439507"/>
            <a:ext cx="586840" cy="616834"/>
          </a:xfrm>
          <a:prstGeom prst="ellipse">
            <a:avLst/>
          </a:prstGeom>
          <a:solidFill>
            <a:schemeClr val="bg1"/>
          </a:solidFill>
          <a:ln w="28575">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Flowchart: Connector 77"/>
          <p:cNvSpPr/>
          <p:nvPr/>
        </p:nvSpPr>
        <p:spPr>
          <a:xfrm>
            <a:off x="475699" y="497337"/>
            <a:ext cx="504900" cy="519836"/>
          </a:xfrm>
          <a:prstGeom prst="flowChartConnector">
            <a:avLst/>
          </a:prstGeom>
          <a:solidFill>
            <a:schemeClr val="accent2">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CasellaDiTesto 9"/>
          <p:cNvSpPr txBox="1"/>
          <p:nvPr/>
        </p:nvSpPr>
        <p:spPr>
          <a:xfrm>
            <a:off x="1174109" y="545551"/>
            <a:ext cx="2579839" cy="369332"/>
          </a:xfrm>
          <a:prstGeom prst="rect">
            <a:avLst/>
          </a:prstGeom>
          <a:noFill/>
        </p:spPr>
        <p:txBody>
          <a:bodyPr wrap="square" rtlCol="0">
            <a:spAutoFit/>
          </a:bodyPr>
          <a:lstStyle/>
          <a:p>
            <a:r>
              <a:rPr lang="it-IT" sz="1800" b="1" dirty="0" err="1" smtClean="0">
                <a:latin typeface="Trebuchet MS"/>
                <a:cs typeface="Trebuchet MS"/>
              </a:rPr>
              <a:t>Interview</a:t>
            </a:r>
            <a:r>
              <a:rPr lang="it-IT" sz="1800" b="1" dirty="0" smtClean="0">
                <a:latin typeface="Trebuchet MS"/>
                <a:cs typeface="Trebuchet MS"/>
              </a:rPr>
              <a:t> </a:t>
            </a:r>
            <a:r>
              <a:rPr lang="it-IT" sz="1800" b="1" dirty="0" err="1" smtClean="0">
                <a:latin typeface="Trebuchet MS"/>
                <a:cs typeface="Trebuchet MS"/>
              </a:rPr>
              <a:t>preparation</a:t>
            </a:r>
            <a:endParaRPr lang="it-IT" sz="1800" b="1" dirty="0">
              <a:latin typeface="Trebuchet MS"/>
              <a:cs typeface="Trebuchet MS"/>
            </a:endParaRPr>
          </a:p>
        </p:txBody>
      </p:sp>
    </p:spTree>
    <p:extLst>
      <p:ext uri="{BB962C8B-B14F-4D97-AF65-F5344CB8AC3E}">
        <p14:creationId xmlns:p14="http://schemas.microsoft.com/office/powerpoint/2010/main" val="120659746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CasellaDiTesto 18"/>
          <p:cNvSpPr txBox="1"/>
          <p:nvPr/>
        </p:nvSpPr>
        <p:spPr>
          <a:xfrm>
            <a:off x="1221301" y="1573234"/>
            <a:ext cx="7907735" cy="4247317"/>
          </a:xfrm>
          <a:prstGeom prst="rect">
            <a:avLst/>
          </a:prstGeom>
          <a:noFill/>
        </p:spPr>
        <p:txBody>
          <a:bodyPr wrap="square" rtlCol="0">
            <a:spAutoFit/>
          </a:bodyPr>
          <a:lstStyle/>
          <a:p>
            <a:r>
              <a:rPr lang="en-US" dirty="0" smtClean="0">
                <a:solidFill>
                  <a:srgbClr val="92BF2B"/>
                </a:solidFill>
                <a:latin typeface="Trebuchet MS"/>
                <a:cs typeface="Trebuchet MS"/>
              </a:rPr>
              <a:t>How long should an interview normally last?</a:t>
            </a:r>
          </a:p>
          <a:p>
            <a:r>
              <a:rPr lang="en-US" dirty="0" smtClean="0">
                <a:latin typeface="Trebuchet MS"/>
                <a:cs typeface="Trebuchet MS"/>
              </a:rPr>
              <a:t>Though interviews may vary in length, we recommend that you devote about </a:t>
            </a:r>
            <a:r>
              <a:rPr lang="en-US" b="1" dirty="0" smtClean="0">
                <a:latin typeface="Trebuchet MS"/>
                <a:cs typeface="Trebuchet MS"/>
              </a:rPr>
              <a:t>one hour</a:t>
            </a:r>
            <a:r>
              <a:rPr lang="en-US" dirty="0" smtClean="0">
                <a:latin typeface="Trebuchet MS"/>
                <a:cs typeface="Trebuchet MS"/>
              </a:rPr>
              <a:t>, which corresponds to a video of about </a:t>
            </a:r>
            <a:r>
              <a:rPr lang="en-US" b="1" dirty="0" smtClean="0">
                <a:latin typeface="Trebuchet MS"/>
                <a:cs typeface="Trebuchet MS"/>
              </a:rPr>
              <a:t>30/40 minutes</a:t>
            </a:r>
            <a:r>
              <a:rPr lang="en-US" dirty="0" smtClean="0">
                <a:latin typeface="Trebuchet MS"/>
                <a:cs typeface="Trebuchet MS"/>
              </a:rPr>
              <a:t>, to each interviewee.</a:t>
            </a:r>
          </a:p>
          <a:p>
            <a:endParaRPr lang="en-US" dirty="0" smtClean="0">
              <a:solidFill>
                <a:srgbClr val="222222"/>
              </a:solidFill>
              <a:latin typeface="Trebuchet MS"/>
              <a:ea typeface="Garamond"/>
              <a:cs typeface="Trebuchet MS"/>
            </a:endParaRPr>
          </a:p>
          <a:p>
            <a:r>
              <a:rPr lang="en-US" dirty="0" smtClean="0">
                <a:solidFill>
                  <a:srgbClr val="222222"/>
                </a:solidFill>
                <a:latin typeface="Trebuchet MS"/>
                <a:ea typeface="Garamond"/>
                <a:cs typeface="Trebuchet MS"/>
              </a:rPr>
              <a:t>The length of each single interview should also be considered in relation to the total of the interviews produced. The final aim is to achieve consistent, communicatively effective mapping.</a:t>
            </a:r>
          </a:p>
          <a:p>
            <a:r>
              <a:rPr lang="en-US" dirty="0" smtClean="0">
                <a:solidFill>
                  <a:srgbClr val="92BF2B"/>
                </a:solidFill>
                <a:latin typeface="Trebuchet MS"/>
                <a:ea typeface="Garamond"/>
                <a:cs typeface="Trebuchet MS"/>
              </a:rPr>
              <a:t> </a:t>
            </a:r>
          </a:p>
          <a:p>
            <a:r>
              <a:rPr lang="en-US" dirty="0" smtClean="0">
                <a:solidFill>
                  <a:srgbClr val="92BF2B"/>
                </a:solidFill>
                <a:latin typeface="Trebuchet MS"/>
                <a:cs typeface="Trebuchet MS"/>
              </a:rPr>
              <a:t>Subtitles</a:t>
            </a:r>
          </a:p>
          <a:p>
            <a:r>
              <a:rPr lang="en-US" b="1" dirty="0" smtClean="0">
                <a:solidFill>
                  <a:srgbClr val="222222"/>
                </a:solidFill>
                <a:latin typeface="Trebuchet MS"/>
                <a:ea typeface="Garamond"/>
                <a:cs typeface="Trebuchet MS"/>
              </a:rPr>
              <a:t>English subtitles are optional but we recommend their use. </a:t>
            </a:r>
          </a:p>
          <a:p>
            <a:endParaRPr lang="en-US" b="1" dirty="0" smtClean="0">
              <a:solidFill>
                <a:srgbClr val="222222"/>
              </a:solidFill>
              <a:latin typeface="Trebuchet MS"/>
              <a:ea typeface="Garamond"/>
              <a:cs typeface="Trebuchet MS"/>
            </a:endParaRPr>
          </a:p>
          <a:p>
            <a:r>
              <a:rPr lang="en-US" dirty="0" smtClean="0">
                <a:solidFill>
                  <a:srgbClr val="222222"/>
                </a:solidFill>
                <a:latin typeface="Trebuchet MS"/>
                <a:ea typeface="Arial"/>
                <a:cs typeface="Trebuchet MS"/>
              </a:rPr>
              <a:t>It is, however, compulsory to accompany each interview with a </a:t>
            </a:r>
            <a:r>
              <a:rPr lang="en-US" b="1" dirty="0" smtClean="0">
                <a:solidFill>
                  <a:srgbClr val="222222"/>
                </a:solidFill>
                <a:latin typeface="Trebuchet MS"/>
                <a:ea typeface="Garamond"/>
                <a:cs typeface="Trebuchet MS"/>
              </a:rPr>
              <a:t>summary </a:t>
            </a:r>
            <a:r>
              <a:rPr lang="en-US" dirty="0" smtClean="0">
                <a:solidFill>
                  <a:srgbClr val="222222"/>
                </a:solidFill>
                <a:latin typeface="Trebuchet MS"/>
                <a:ea typeface="Garamond"/>
                <a:cs typeface="Trebuchet MS"/>
              </a:rPr>
              <a:t>and a </a:t>
            </a:r>
            <a:r>
              <a:rPr lang="en-US" b="1" dirty="0" smtClean="0">
                <a:solidFill>
                  <a:srgbClr val="222222"/>
                </a:solidFill>
                <a:latin typeface="Trebuchet MS"/>
                <a:ea typeface="Garamond"/>
                <a:cs typeface="Trebuchet MS"/>
              </a:rPr>
              <a:t>time code in English </a:t>
            </a:r>
            <a:r>
              <a:rPr lang="en-US" dirty="0" smtClean="0">
                <a:solidFill>
                  <a:srgbClr val="222222"/>
                </a:solidFill>
                <a:latin typeface="Trebuchet MS"/>
                <a:ea typeface="Garamond"/>
                <a:cs typeface="Trebuchet MS"/>
              </a:rPr>
              <a:t>(see interview form 1).</a:t>
            </a:r>
          </a:p>
          <a:p>
            <a:r>
              <a:rPr lang="en-US" dirty="0" smtClean="0">
                <a:latin typeface="Trebuchet MS"/>
                <a:cs typeface="Trebuchet MS"/>
              </a:rPr>
              <a:t> </a:t>
            </a:r>
            <a:endParaRPr lang="en-US" dirty="0">
              <a:latin typeface="Trebuchet MS"/>
              <a:cs typeface="Trebuchet MS"/>
            </a:endParaRPr>
          </a:p>
        </p:txBody>
      </p:sp>
      <p:pic>
        <p:nvPicPr>
          <p:cNvPr id="7" name="Immagine 6" descr="SlowFood-CE_CMYK.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9210" y="312702"/>
            <a:ext cx="1890958" cy="817046"/>
          </a:xfrm>
          <a:prstGeom prst="rect">
            <a:avLst/>
          </a:prstGeom>
        </p:spPr>
      </p:pic>
      <p:sp>
        <p:nvSpPr>
          <p:cNvPr id="12" name="Oval 7"/>
          <p:cNvSpPr/>
          <p:nvPr/>
        </p:nvSpPr>
        <p:spPr>
          <a:xfrm>
            <a:off x="430075" y="439507"/>
            <a:ext cx="586840" cy="616834"/>
          </a:xfrm>
          <a:prstGeom prst="ellipse">
            <a:avLst/>
          </a:prstGeom>
          <a:solidFill>
            <a:schemeClr val="bg1"/>
          </a:solidFill>
          <a:ln w="28575">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Flowchart: Connector 77"/>
          <p:cNvSpPr/>
          <p:nvPr/>
        </p:nvSpPr>
        <p:spPr>
          <a:xfrm>
            <a:off x="475699" y="497337"/>
            <a:ext cx="504900" cy="519836"/>
          </a:xfrm>
          <a:prstGeom prst="flowChartConnector">
            <a:avLst/>
          </a:prstGeom>
          <a:solidFill>
            <a:schemeClr val="accent2">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CasellaDiTesto 13"/>
          <p:cNvSpPr txBox="1"/>
          <p:nvPr/>
        </p:nvSpPr>
        <p:spPr>
          <a:xfrm>
            <a:off x="1174109" y="545551"/>
            <a:ext cx="2579839" cy="369332"/>
          </a:xfrm>
          <a:prstGeom prst="rect">
            <a:avLst/>
          </a:prstGeom>
          <a:noFill/>
        </p:spPr>
        <p:txBody>
          <a:bodyPr wrap="square" rtlCol="0">
            <a:spAutoFit/>
          </a:bodyPr>
          <a:lstStyle/>
          <a:p>
            <a:r>
              <a:rPr lang="it-IT" sz="1800" b="1" dirty="0" err="1" smtClean="0">
                <a:latin typeface="Trebuchet MS"/>
                <a:cs typeface="Trebuchet MS"/>
              </a:rPr>
              <a:t>Interview</a:t>
            </a:r>
            <a:r>
              <a:rPr lang="it-IT" sz="1800" b="1" dirty="0" smtClean="0">
                <a:latin typeface="Trebuchet MS"/>
                <a:cs typeface="Trebuchet MS"/>
              </a:rPr>
              <a:t> </a:t>
            </a:r>
            <a:r>
              <a:rPr lang="it-IT" sz="1800" b="1" dirty="0" err="1" smtClean="0">
                <a:latin typeface="Trebuchet MS"/>
                <a:cs typeface="Trebuchet MS"/>
              </a:rPr>
              <a:t>preparation</a:t>
            </a:r>
            <a:endParaRPr lang="it-IT" sz="1800" b="1" dirty="0">
              <a:latin typeface="Trebuchet MS"/>
              <a:cs typeface="Trebuchet MS"/>
            </a:endParaRPr>
          </a:p>
        </p:txBody>
      </p:sp>
      <p:pic>
        <p:nvPicPr>
          <p:cNvPr id="15" name="Immagin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9516" y="1537324"/>
            <a:ext cx="512116" cy="512116"/>
          </a:xfrm>
          <a:prstGeom prst="rect">
            <a:avLst/>
          </a:prstGeom>
        </p:spPr>
      </p:pic>
    </p:spTree>
    <p:extLst>
      <p:ext uri="{BB962C8B-B14F-4D97-AF65-F5344CB8AC3E}">
        <p14:creationId xmlns:p14="http://schemas.microsoft.com/office/powerpoint/2010/main" val="224466624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val 7"/>
          <p:cNvSpPr/>
          <p:nvPr/>
        </p:nvSpPr>
        <p:spPr>
          <a:xfrm>
            <a:off x="431023" y="427590"/>
            <a:ext cx="586840" cy="616834"/>
          </a:xfrm>
          <a:prstGeom prst="ellipse">
            <a:avLst/>
          </a:prstGeom>
          <a:solidFill>
            <a:schemeClr val="bg1"/>
          </a:solidFill>
          <a:ln w="28575">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Flowchart: Connector 77"/>
          <p:cNvSpPr/>
          <p:nvPr/>
        </p:nvSpPr>
        <p:spPr>
          <a:xfrm>
            <a:off x="476647" y="485420"/>
            <a:ext cx="504900" cy="519836"/>
          </a:xfrm>
          <a:prstGeom prst="flowChartConnector">
            <a:avLst/>
          </a:prstGeom>
          <a:solidFill>
            <a:schemeClr val="accent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Flowchart: Connector 77"/>
          <p:cNvSpPr/>
          <p:nvPr/>
        </p:nvSpPr>
        <p:spPr>
          <a:xfrm>
            <a:off x="1248678" y="2507898"/>
            <a:ext cx="214922" cy="209442"/>
          </a:xfrm>
          <a:prstGeom prst="flowChartConnector">
            <a:avLst/>
          </a:prstGeom>
          <a:solidFill>
            <a:schemeClr val="accent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Flowchart: Connector 77"/>
          <p:cNvSpPr/>
          <p:nvPr/>
        </p:nvSpPr>
        <p:spPr>
          <a:xfrm>
            <a:off x="1271511" y="3811805"/>
            <a:ext cx="214922" cy="209442"/>
          </a:xfrm>
          <a:prstGeom prst="flowChartConnector">
            <a:avLst/>
          </a:prstGeom>
          <a:solidFill>
            <a:schemeClr val="accent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CasellaDiTesto 9"/>
          <p:cNvSpPr txBox="1"/>
          <p:nvPr/>
        </p:nvSpPr>
        <p:spPr>
          <a:xfrm>
            <a:off x="1611468" y="2427953"/>
            <a:ext cx="3515967" cy="369332"/>
          </a:xfrm>
          <a:prstGeom prst="rect">
            <a:avLst/>
          </a:prstGeom>
          <a:noFill/>
        </p:spPr>
        <p:txBody>
          <a:bodyPr wrap="square" rtlCol="0">
            <a:spAutoFit/>
          </a:bodyPr>
          <a:lstStyle/>
          <a:p>
            <a:pPr algn="just"/>
            <a:r>
              <a:rPr lang="it-IT" sz="1800" dirty="0" err="1" smtClean="0">
                <a:latin typeface="Trebuchet MS"/>
                <a:cs typeface="Trebuchet MS"/>
              </a:rPr>
              <a:t>Recording</a:t>
            </a:r>
            <a:endParaRPr lang="it-IT" sz="1800" dirty="0">
              <a:latin typeface="Trebuchet MS"/>
              <a:cs typeface="Trebuchet MS"/>
            </a:endParaRPr>
          </a:p>
        </p:txBody>
      </p:sp>
      <p:sp>
        <p:nvSpPr>
          <p:cNvPr id="11" name="CasellaDiTesto 10"/>
          <p:cNvSpPr txBox="1"/>
          <p:nvPr/>
        </p:nvSpPr>
        <p:spPr>
          <a:xfrm>
            <a:off x="1622885" y="3676117"/>
            <a:ext cx="3515967" cy="369332"/>
          </a:xfrm>
          <a:prstGeom prst="rect">
            <a:avLst/>
          </a:prstGeom>
          <a:noFill/>
        </p:spPr>
        <p:txBody>
          <a:bodyPr wrap="square" rtlCol="0">
            <a:spAutoFit/>
          </a:bodyPr>
          <a:lstStyle/>
          <a:p>
            <a:pPr algn="just"/>
            <a:r>
              <a:rPr lang="it-IT" sz="1800" dirty="0" smtClean="0">
                <a:latin typeface="Trebuchet MS"/>
                <a:cs typeface="Trebuchet MS"/>
              </a:rPr>
              <a:t>Editing</a:t>
            </a:r>
            <a:endParaRPr lang="it-IT" sz="1800" dirty="0">
              <a:latin typeface="Trebuchet MS"/>
              <a:cs typeface="Trebuchet MS"/>
            </a:endParaRPr>
          </a:p>
        </p:txBody>
      </p:sp>
      <p:pic>
        <p:nvPicPr>
          <p:cNvPr id="2" name="Immagin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84232" y="2379990"/>
            <a:ext cx="519072" cy="389304"/>
          </a:xfrm>
          <a:prstGeom prst="rect">
            <a:avLst/>
          </a:prstGeom>
        </p:spPr>
      </p:pic>
      <p:pic>
        <p:nvPicPr>
          <p:cNvPr id="13" name="Immagin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84232" y="3701720"/>
            <a:ext cx="519072" cy="389304"/>
          </a:xfrm>
          <a:prstGeom prst="rect">
            <a:avLst/>
          </a:prstGeom>
        </p:spPr>
      </p:pic>
      <p:sp>
        <p:nvSpPr>
          <p:cNvPr id="28" name="CasellaDiTesto 27"/>
          <p:cNvSpPr txBox="1"/>
          <p:nvPr/>
        </p:nvSpPr>
        <p:spPr>
          <a:xfrm>
            <a:off x="5397501" y="2790341"/>
            <a:ext cx="3515967" cy="923330"/>
          </a:xfrm>
          <a:prstGeom prst="rect">
            <a:avLst/>
          </a:prstGeom>
          <a:noFill/>
        </p:spPr>
        <p:txBody>
          <a:bodyPr wrap="square" rtlCol="0">
            <a:spAutoFit/>
          </a:bodyPr>
          <a:lstStyle/>
          <a:p>
            <a:pPr algn="just"/>
            <a:r>
              <a:rPr lang="it-IT" i="1" dirty="0" smtClean="0">
                <a:latin typeface="Trebuchet MS"/>
                <a:cs typeface="Trebuchet MS"/>
              </a:rPr>
              <a:t>Note for the facilitator:</a:t>
            </a:r>
          </a:p>
          <a:p>
            <a:pPr algn="just"/>
            <a:r>
              <a:rPr lang="it-IT" i="1" dirty="0" smtClean="0">
                <a:latin typeface="Trebuchet MS"/>
                <a:cs typeface="Trebuchet MS"/>
              </a:rPr>
              <a:t>show the video tutorial</a:t>
            </a:r>
          </a:p>
          <a:p>
            <a:pPr algn="just"/>
            <a:r>
              <a:rPr lang="it-IT" i="1" dirty="0" smtClean="0">
                <a:latin typeface="Trebuchet MS"/>
                <a:cs typeface="Trebuchet MS"/>
              </a:rPr>
              <a:t>of the </a:t>
            </a:r>
            <a:r>
              <a:rPr lang="it-IT" i="1" dirty="0" err="1" smtClean="0">
                <a:latin typeface="Trebuchet MS"/>
                <a:cs typeface="Trebuchet MS"/>
              </a:rPr>
              <a:t>Moodle</a:t>
            </a:r>
            <a:r>
              <a:rPr lang="it-IT" i="1" dirty="0" smtClean="0">
                <a:latin typeface="Trebuchet MS"/>
                <a:cs typeface="Trebuchet MS"/>
              </a:rPr>
              <a:t> </a:t>
            </a:r>
            <a:r>
              <a:rPr lang="it-IT" i="1" dirty="0" err="1" smtClean="0">
                <a:latin typeface="Trebuchet MS"/>
                <a:cs typeface="Trebuchet MS"/>
              </a:rPr>
              <a:t>course</a:t>
            </a:r>
            <a:endParaRPr lang="it-IT" sz="1800" i="1" dirty="0">
              <a:latin typeface="Trebuchet MS"/>
              <a:cs typeface="Trebuchet MS"/>
            </a:endParaRPr>
          </a:p>
        </p:txBody>
      </p:sp>
      <p:pic>
        <p:nvPicPr>
          <p:cNvPr id="12" name="Immagine 11" descr="SlowFood-CE_CMYK.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59210" y="312702"/>
            <a:ext cx="1890958" cy="817046"/>
          </a:xfrm>
          <a:prstGeom prst="rect">
            <a:avLst/>
          </a:prstGeom>
        </p:spPr>
      </p:pic>
      <p:sp>
        <p:nvSpPr>
          <p:cNvPr id="19" name="CasellaDiTesto 18"/>
          <p:cNvSpPr txBox="1"/>
          <p:nvPr/>
        </p:nvSpPr>
        <p:spPr>
          <a:xfrm>
            <a:off x="1174109" y="545551"/>
            <a:ext cx="2579839" cy="369332"/>
          </a:xfrm>
          <a:prstGeom prst="rect">
            <a:avLst/>
          </a:prstGeom>
          <a:noFill/>
        </p:spPr>
        <p:txBody>
          <a:bodyPr wrap="square" rtlCol="0">
            <a:spAutoFit/>
          </a:bodyPr>
          <a:lstStyle/>
          <a:p>
            <a:r>
              <a:rPr lang="it-IT" sz="1800" b="1" dirty="0" err="1" smtClean="0">
                <a:latin typeface="Trebuchet MS"/>
                <a:cs typeface="Trebuchet MS"/>
              </a:rPr>
              <a:t>Interview</a:t>
            </a:r>
            <a:r>
              <a:rPr lang="it-IT" sz="1800" b="1" dirty="0" smtClean="0">
                <a:latin typeface="Trebuchet MS"/>
                <a:cs typeface="Trebuchet MS"/>
              </a:rPr>
              <a:t> </a:t>
            </a:r>
            <a:r>
              <a:rPr lang="it-IT" b="1" dirty="0">
                <a:latin typeface="Trebuchet MS"/>
                <a:cs typeface="Trebuchet MS"/>
              </a:rPr>
              <a:t>production</a:t>
            </a:r>
            <a:endParaRPr lang="it-IT" sz="1800" b="1" dirty="0">
              <a:latin typeface="Trebuchet MS"/>
              <a:cs typeface="Trebuchet MS"/>
            </a:endParaRPr>
          </a:p>
        </p:txBody>
      </p:sp>
    </p:spTree>
    <p:extLst>
      <p:ext uri="{BB962C8B-B14F-4D97-AF65-F5344CB8AC3E}">
        <p14:creationId xmlns:p14="http://schemas.microsoft.com/office/powerpoint/2010/main" val="31847644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1000"/>
                                        <p:tgtEl>
                                          <p:spTgt spid="16"/>
                                        </p:tgtEl>
                                      </p:cBhvr>
                                    </p:animEffect>
                                    <p:anim calcmode="lin" valueType="num">
                                      <p:cBhvr>
                                        <p:cTn id="13" dur="1000" fill="hold"/>
                                        <p:tgtEl>
                                          <p:spTgt spid="16"/>
                                        </p:tgtEl>
                                        <p:attrNameLst>
                                          <p:attrName>ppt_x</p:attrName>
                                        </p:attrNameLst>
                                      </p:cBhvr>
                                      <p:tavLst>
                                        <p:tav tm="0">
                                          <p:val>
                                            <p:strVal val="#ppt_x"/>
                                          </p:val>
                                        </p:tav>
                                        <p:tav tm="100000">
                                          <p:val>
                                            <p:strVal val="#ppt_x"/>
                                          </p:val>
                                        </p:tav>
                                      </p:tavLst>
                                    </p:anim>
                                    <p:anim calcmode="lin" valueType="num">
                                      <p:cBhvr>
                                        <p:cTn id="14" dur="1000" fill="hold"/>
                                        <p:tgtEl>
                                          <p:spTgt spid="1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anim calcmode="lin" valueType="num">
                                      <p:cBhvr>
                                        <p:cTn id="18" dur="1000" fill="hold"/>
                                        <p:tgtEl>
                                          <p:spTgt spid="8"/>
                                        </p:tgtEl>
                                        <p:attrNameLst>
                                          <p:attrName>ppt_x</p:attrName>
                                        </p:attrNameLst>
                                      </p:cBhvr>
                                      <p:tavLst>
                                        <p:tav tm="0">
                                          <p:val>
                                            <p:strVal val="#ppt_x"/>
                                          </p:val>
                                        </p:tav>
                                        <p:tav tm="100000">
                                          <p:val>
                                            <p:strVal val="#ppt_x"/>
                                          </p:val>
                                        </p:tav>
                                      </p:tavLst>
                                    </p:anim>
                                    <p:anim calcmode="lin" valueType="num">
                                      <p:cBhvr>
                                        <p:cTn id="19" dur="1000" fill="hold"/>
                                        <p:tgtEl>
                                          <p:spTgt spid="8"/>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1000"/>
                                        <p:tgtEl>
                                          <p:spTgt spid="9"/>
                                        </p:tgtEl>
                                      </p:cBhvr>
                                    </p:animEffect>
                                    <p:anim calcmode="lin" valueType="num">
                                      <p:cBhvr>
                                        <p:cTn id="23" dur="1000" fill="hold"/>
                                        <p:tgtEl>
                                          <p:spTgt spid="9"/>
                                        </p:tgtEl>
                                        <p:attrNameLst>
                                          <p:attrName>ppt_x</p:attrName>
                                        </p:attrNameLst>
                                      </p:cBhvr>
                                      <p:tavLst>
                                        <p:tav tm="0">
                                          <p:val>
                                            <p:strVal val="#ppt_x"/>
                                          </p:val>
                                        </p:tav>
                                        <p:tav tm="100000">
                                          <p:val>
                                            <p:strVal val="#ppt_x"/>
                                          </p:val>
                                        </p:tav>
                                      </p:tavLst>
                                    </p:anim>
                                    <p:anim calcmode="lin" valueType="num">
                                      <p:cBhvr>
                                        <p:cTn id="24" dur="1000" fill="hold"/>
                                        <p:tgtEl>
                                          <p:spTgt spid="9"/>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1000"/>
                                        <p:tgtEl>
                                          <p:spTgt spid="10"/>
                                        </p:tgtEl>
                                      </p:cBhvr>
                                    </p:animEffect>
                                    <p:anim calcmode="lin" valueType="num">
                                      <p:cBhvr>
                                        <p:cTn id="28" dur="1000" fill="hold"/>
                                        <p:tgtEl>
                                          <p:spTgt spid="10"/>
                                        </p:tgtEl>
                                        <p:attrNameLst>
                                          <p:attrName>ppt_x</p:attrName>
                                        </p:attrNameLst>
                                      </p:cBhvr>
                                      <p:tavLst>
                                        <p:tav tm="0">
                                          <p:val>
                                            <p:strVal val="#ppt_x"/>
                                          </p:val>
                                        </p:tav>
                                        <p:tav tm="100000">
                                          <p:val>
                                            <p:strVal val="#ppt_x"/>
                                          </p:val>
                                        </p:tav>
                                      </p:tavLst>
                                    </p:anim>
                                    <p:anim calcmode="lin" valueType="num">
                                      <p:cBhvr>
                                        <p:cTn id="29" dur="1000" fill="hold"/>
                                        <p:tgtEl>
                                          <p:spTgt spid="10"/>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1000"/>
                                        <p:tgtEl>
                                          <p:spTgt spid="11"/>
                                        </p:tgtEl>
                                      </p:cBhvr>
                                    </p:animEffect>
                                    <p:anim calcmode="lin" valueType="num">
                                      <p:cBhvr>
                                        <p:cTn id="33" dur="1000" fill="hold"/>
                                        <p:tgtEl>
                                          <p:spTgt spid="11"/>
                                        </p:tgtEl>
                                        <p:attrNameLst>
                                          <p:attrName>ppt_x</p:attrName>
                                        </p:attrNameLst>
                                      </p:cBhvr>
                                      <p:tavLst>
                                        <p:tav tm="0">
                                          <p:val>
                                            <p:strVal val="#ppt_x"/>
                                          </p:val>
                                        </p:tav>
                                        <p:tav tm="100000">
                                          <p:val>
                                            <p:strVal val="#ppt_x"/>
                                          </p:val>
                                        </p:tav>
                                      </p:tavLst>
                                    </p:anim>
                                    <p:anim calcmode="lin" valueType="num">
                                      <p:cBhvr>
                                        <p:cTn id="34" dur="1000" fill="hold"/>
                                        <p:tgtEl>
                                          <p:spTgt spid="11"/>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fade">
                                      <p:cBhvr>
                                        <p:cTn id="37" dur="1000"/>
                                        <p:tgtEl>
                                          <p:spTgt spid="2"/>
                                        </p:tgtEl>
                                      </p:cBhvr>
                                    </p:animEffect>
                                    <p:anim calcmode="lin" valueType="num">
                                      <p:cBhvr>
                                        <p:cTn id="38" dur="1000" fill="hold"/>
                                        <p:tgtEl>
                                          <p:spTgt spid="2"/>
                                        </p:tgtEl>
                                        <p:attrNameLst>
                                          <p:attrName>ppt_x</p:attrName>
                                        </p:attrNameLst>
                                      </p:cBhvr>
                                      <p:tavLst>
                                        <p:tav tm="0">
                                          <p:val>
                                            <p:strVal val="#ppt_x"/>
                                          </p:val>
                                        </p:tav>
                                        <p:tav tm="100000">
                                          <p:val>
                                            <p:strVal val="#ppt_x"/>
                                          </p:val>
                                        </p:tav>
                                      </p:tavLst>
                                    </p:anim>
                                    <p:anim calcmode="lin" valueType="num">
                                      <p:cBhvr>
                                        <p:cTn id="39" dur="1000" fill="hold"/>
                                        <p:tgtEl>
                                          <p:spTgt spid="2"/>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1000"/>
                                        <p:tgtEl>
                                          <p:spTgt spid="13"/>
                                        </p:tgtEl>
                                      </p:cBhvr>
                                    </p:animEffect>
                                    <p:anim calcmode="lin" valueType="num">
                                      <p:cBhvr>
                                        <p:cTn id="43" dur="1000" fill="hold"/>
                                        <p:tgtEl>
                                          <p:spTgt spid="13"/>
                                        </p:tgtEl>
                                        <p:attrNameLst>
                                          <p:attrName>ppt_x</p:attrName>
                                        </p:attrNameLst>
                                      </p:cBhvr>
                                      <p:tavLst>
                                        <p:tav tm="0">
                                          <p:val>
                                            <p:strVal val="#ppt_x"/>
                                          </p:val>
                                        </p:tav>
                                        <p:tav tm="100000">
                                          <p:val>
                                            <p:strVal val="#ppt_x"/>
                                          </p:val>
                                        </p:tav>
                                      </p:tavLst>
                                    </p:anim>
                                    <p:anim calcmode="lin" valueType="num">
                                      <p:cBhvr>
                                        <p:cTn id="44" dur="1000" fill="hold"/>
                                        <p:tgtEl>
                                          <p:spTgt spid="13"/>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28"/>
                                        </p:tgtEl>
                                        <p:attrNameLst>
                                          <p:attrName>style.visibility</p:attrName>
                                        </p:attrNameLst>
                                      </p:cBhvr>
                                      <p:to>
                                        <p:strVal val="visible"/>
                                      </p:to>
                                    </p:set>
                                    <p:animEffect transition="in" filter="fade">
                                      <p:cBhvr>
                                        <p:cTn id="47" dur="1000"/>
                                        <p:tgtEl>
                                          <p:spTgt spid="28"/>
                                        </p:tgtEl>
                                      </p:cBhvr>
                                    </p:animEffect>
                                    <p:anim calcmode="lin" valueType="num">
                                      <p:cBhvr>
                                        <p:cTn id="48" dur="1000" fill="hold"/>
                                        <p:tgtEl>
                                          <p:spTgt spid="28"/>
                                        </p:tgtEl>
                                        <p:attrNameLst>
                                          <p:attrName>ppt_x</p:attrName>
                                        </p:attrNameLst>
                                      </p:cBhvr>
                                      <p:tavLst>
                                        <p:tav tm="0">
                                          <p:val>
                                            <p:strVal val="#ppt_x"/>
                                          </p:val>
                                        </p:tav>
                                        <p:tav tm="100000">
                                          <p:val>
                                            <p:strVal val="#ppt_x"/>
                                          </p:val>
                                        </p:tav>
                                      </p:tavLst>
                                    </p:anim>
                                    <p:anim calcmode="lin" valueType="num">
                                      <p:cBhvr>
                                        <p:cTn id="49"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animBg="1"/>
      <p:bldP spid="8" grpId="0" animBg="1"/>
      <p:bldP spid="9" grpId="0" animBg="1"/>
      <p:bldP spid="10" grpId="0"/>
      <p:bldP spid="11" grpId="0"/>
      <p:bldP spid="2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val 7"/>
          <p:cNvSpPr/>
          <p:nvPr/>
        </p:nvSpPr>
        <p:spPr>
          <a:xfrm>
            <a:off x="414999" y="449679"/>
            <a:ext cx="586840" cy="616834"/>
          </a:xfrm>
          <a:prstGeom prst="ellipse">
            <a:avLst/>
          </a:prstGeom>
          <a:solidFill>
            <a:schemeClr val="bg1"/>
          </a:solidFill>
          <a:ln w="28575">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Flowchart: Connector 77"/>
          <p:cNvSpPr/>
          <p:nvPr/>
        </p:nvSpPr>
        <p:spPr>
          <a:xfrm>
            <a:off x="460623" y="507509"/>
            <a:ext cx="504900" cy="519836"/>
          </a:xfrm>
          <a:prstGeom prst="flowChartConnector">
            <a:avLst/>
          </a:prstGeom>
          <a:solidFill>
            <a:schemeClr val="accent5"/>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CasellaDiTesto 18"/>
          <p:cNvSpPr txBox="1"/>
          <p:nvPr/>
        </p:nvSpPr>
        <p:spPr>
          <a:xfrm>
            <a:off x="1139682" y="1440621"/>
            <a:ext cx="8312046" cy="4708981"/>
          </a:xfrm>
          <a:prstGeom prst="rect">
            <a:avLst/>
          </a:prstGeom>
          <a:noFill/>
        </p:spPr>
        <p:txBody>
          <a:bodyPr wrap="square" rtlCol="0">
            <a:spAutoFit/>
          </a:bodyPr>
          <a:lstStyle/>
          <a:p>
            <a:r>
              <a:rPr lang="en-US" sz="2000" dirty="0" smtClean="0">
                <a:latin typeface="Trebuchet MS"/>
                <a:cs typeface="Trebuchet MS"/>
              </a:rPr>
              <a:t>To catalogue each interview and video file, it is necessary to compile data about the interviewee (personal details) and his or her testimony (circumstances, content etc.) in </a:t>
            </a:r>
            <a:r>
              <a:rPr lang="en-US" sz="2000" b="1" dirty="0" smtClean="0">
                <a:latin typeface="Trebuchet MS"/>
                <a:cs typeface="Trebuchet MS"/>
              </a:rPr>
              <a:t>interview form 1</a:t>
            </a:r>
          </a:p>
          <a:p>
            <a:endParaRPr lang="en-US" sz="2000" b="1" dirty="0">
              <a:latin typeface="Trebuchet MS"/>
              <a:cs typeface="Trebuchet MS"/>
            </a:endParaRPr>
          </a:p>
          <a:p>
            <a:endParaRPr lang="en-US" sz="2000" dirty="0" smtClean="0">
              <a:latin typeface="Trebuchet MS"/>
              <a:cs typeface="Trebuchet MS"/>
            </a:endParaRPr>
          </a:p>
          <a:p>
            <a:r>
              <a:rPr lang="en-US" sz="2000" dirty="0" smtClean="0">
                <a:latin typeface="Trebuchet MS"/>
                <a:cs typeface="Trebuchet MS"/>
              </a:rPr>
              <a:t>In addition, if an interview is associated with a specific product or production technique, it is also necessary to compile </a:t>
            </a:r>
            <a:r>
              <a:rPr lang="en-US" sz="2000" b="1" dirty="0" smtClean="0">
                <a:latin typeface="Trebuchet MS"/>
                <a:cs typeface="Trebuchet MS"/>
              </a:rPr>
              <a:t>interview form 2</a:t>
            </a:r>
            <a:r>
              <a:rPr lang="en-US" sz="2000" dirty="0" smtClean="0">
                <a:latin typeface="Trebuchet MS"/>
                <a:cs typeface="Trebuchet MS"/>
              </a:rPr>
              <a:t>,</a:t>
            </a:r>
            <a:r>
              <a:rPr lang="en-US" sz="2000" b="1" dirty="0" smtClean="0">
                <a:latin typeface="Trebuchet MS"/>
                <a:cs typeface="Trebuchet MS"/>
              </a:rPr>
              <a:t> </a:t>
            </a:r>
            <a:r>
              <a:rPr lang="en-US" sz="2000" dirty="0" smtClean="0">
                <a:latin typeface="Trebuchet MS"/>
                <a:cs typeface="Trebuchet MS"/>
              </a:rPr>
              <a:t>which comes in three versions</a:t>
            </a:r>
            <a:endParaRPr lang="en-US" sz="2000" i="1" dirty="0" smtClean="0">
              <a:solidFill>
                <a:srgbClr val="FF6600"/>
              </a:solidFill>
              <a:latin typeface="Trebuchet MS"/>
              <a:cs typeface="Trebuchet MS"/>
            </a:endParaRPr>
          </a:p>
          <a:p>
            <a:endParaRPr lang="en-US" sz="2000" i="1" dirty="0">
              <a:solidFill>
                <a:srgbClr val="FF6600"/>
              </a:solidFill>
              <a:latin typeface="Trebuchet MS"/>
              <a:cs typeface="Trebuchet MS"/>
            </a:endParaRPr>
          </a:p>
          <a:p>
            <a:pPr marL="457200" indent="-457200">
              <a:buAutoNum type="arabicPeriod"/>
            </a:pPr>
            <a:r>
              <a:rPr lang="en-US" sz="2000" dirty="0" smtClean="0">
                <a:latin typeface="Trebuchet MS"/>
                <a:cs typeface="Trebuchet MS"/>
              </a:rPr>
              <a:t>Product of animal origin</a:t>
            </a:r>
          </a:p>
          <a:p>
            <a:pPr marL="457200" indent="-457200">
              <a:buAutoNum type="arabicPeriod"/>
            </a:pPr>
            <a:r>
              <a:rPr lang="en-US" sz="2000" dirty="0" smtClean="0">
                <a:latin typeface="Trebuchet MS"/>
                <a:cs typeface="Trebuchet MS"/>
              </a:rPr>
              <a:t>Product of vegetable origin</a:t>
            </a:r>
          </a:p>
          <a:p>
            <a:pPr marL="457200" indent="-457200">
              <a:buAutoNum type="arabicPeriod"/>
            </a:pPr>
            <a:r>
              <a:rPr lang="en-US" sz="2000" dirty="0" smtClean="0">
                <a:latin typeface="Trebuchet MS"/>
                <a:cs typeface="Trebuchet MS"/>
              </a:rPr>
              <a:t>Processed product</a:t>
            </a:r>
          </a:p>
          <a:p>
            <a:endParaRPr lang="en-US" sz="2000" dirty="0" smtClean="0">
              <a:latin typeface="Trebuchet MS"/>
              <a:cs typeface="Trebuchet MS"/>
            </a:endParaRPr>
          </a:p>
          <a:p>
            <a:endParaRPr lang="en-US" sz="2000" dirty="0" smtClean="0">
              <a:latin typeface="Trebuchet MS"/>
              <a:cs typeface="Trebuchet MS"/>
            </a:endParaRPr>
          </a:p>
          <a:p>
            <a:r>
              <a:rPr lang="en-US" sz="2000" dirty="0" smtClean="0">
                <a:latin typeface="Trebuchet MS"/>
                <a:cs typeface="Trebuchet MS"/>
              </a:rPr>
              <a:t> </a:t>
            </a:r>
          </a:p>
        </p:txBody>
      </p:sp>
      <p:pic>
        <p:nvPicPr>
          <p:cNvPr id="6" name="Immagine 5" descr="SlowFood-CE_CMYK.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9210" y="312702"/>
            <a:ext cx="1890958" cy="817046"/>
          </a:xfrm>
          <a:prstGeom prst="rect">
            <a:avLst/>
          </a:prstGeom>
        </p:spPr>
      </p:pic>
      <p:sp>
        <p:nvSpPr>
          <p:cNvPr id="9" name="CasellaDiTesto 8"/>
          <p:cNvSpPr txBox="1"/>
          <p:nvPr/>
        </p:nvSpPr>
        <p:spPr>
          <a:xfrm>
            <a:off x="1174109" y="545551"/>
            <a:ext cx="2579839" cy="369332"/>
          </a:xfrm>
          <a:prstGeom prst="rect">
            <a:avLst/>
          </a:prstGeom>
          <a:noFill/>
        </p:spPr>
        <p:txBody>
          <a:bodyPr wrap="square" rtlCol="0">
            <a:spAutoFit/>
          </a:bodyPr>
          <a:lstStyle/>
          <a:p>
            <a:r>
              <a:rPr lang="it-IT" sz="1800" b="1" dirty="0" err="1" smtClean="0">
                <a:latin typeface="Trebuchet MS"/>
                <a:cs typeface="Trebuchet MS"/>
              </a:rPr>
              <a:t>Interview</a:t>
            </a:r>
            <a:r>
              <a:rPr lang="it-IT" sz="1800" b="1" dirty="0" smtClean="0">
                <a:latin typeface="Trebuchet MS"/>
                <a:cs typeface="Trebuchet MS"/>
              </a:rPr>
              <a:t> </a:t>
            </a:r>
            <a:r>
              <a:rPr lang="it-IT" b="1" dirty="0" err="1">
                <a:latin typeface="Trebuchet MS"/>
                <a:cs typeface="Trebuchet MS"/>
              </a:rPr>
              <a:t>cataloguing</a:t>
            </a:r>
            <a:endParaRPr lang="it-IT" sz="1800" b="1" dirty="0">
              <a:latin typeface="Trebuchet MS"/>
              <a:cs typeface="Trebuchet MS"/>
            </a:endParaRPr>
          </a:p>
        </p:txBody>
      </p:sp>
    </p:spTree>
    <p:extLst>
      <p:ext uri="{BB962C8B-B14F-4D97-AF65-F5344CB8AC3E}">
        <p14:creationId xmlns:p14="http://schemas.microsoft.com/office/powerpoint/2010/main" val="5376867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1000"/>
                                        <p:tgtEl>
                                          <p:spTgt spid="16"/>
                                        </p:tgtEl>
                                      </p:cBhvr>
                                    </p:animEffect>
                                    <p:anim calcmode="lin" valueType="num">
                                      <p:cBhvr>
                                        <p:cTn id="13" dur="1000" fill="hold"/>
                                        <p:tgtEl>
                                          <p:spTgt spid="16"/>
                                        </p:tgtEl>
                                        <p:attrNameLst>
                                          <p:attrName>ppt_x</p:attrName>
                                        </p:attrNameLst>
                                      </p:cBhvr>
                                      <p:tavLst>
                                        <p:tav tm="0">
                                          <p:val>
                                            <p:strVal val="#ppt_x"/>
                                          </p:val>
                                        </p:tav>
                                        <p:tav tm="100000">
                                          <p:val>
                                            <p:strVal val="#ppt_x"/>
                                          </p:val>
                                        </p:tav>
                                      </p:tavLst>
                                    </p:anim>
                                    <p:anim calcmode="lin" valueType="num">
                                      <p:cBhvr>
                                        <p:cTn id="14" dur="1000" fill="hold"/>
                                        <p:tgtEl>
                                          <p:spTgt spid="1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1000"/>
                                        <p:tgtEl>
                                          <p:spTgt spid="19"/>
                                        </p:tgtEl>
                                      </p:cBhvr>
                                    </p:animEffect>
                                    <p:anim calcmode="lin" valueType="num">
                                      <p:cBhvr>
                                        <p:cTn id="18" dur="1000" fill="hold"/>
                                        <p:tgtEl>
                                          <p:spTgt spid="19"/>
                                        </p:tgtEl>
                                        <p:attrNameLst>
                                          <p:attrName>ppt_x</p:attrName>
                                        </p:attrNameLst>
                                      </p:cBhvr>
                                      <p:tavLst>
                                        <p:tav tm="0">
                                          <p:val>
                                            <p:strVal val="#ppt_x"/>
                                          </p:val>
                                        </p:tav>
                                        <p:tav tm="100000">
                                          <p:val>
                                            <p:strVal val="#ppt_x"/>
                                          </p:val>
                                        </p:tav>
                                      </p:tavLst>
                                    </p:anim>
                                    <p:anim calcmode="lin" valueType="num">
                                      <p:cBhvr>
                                        <p:cTn id="1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animBg="1"/>
      <p:bldP spid="1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3791202" y="1199091"/>
            <a:ext cx="6732693" cy="4108817"/>
          </a:xfrm>
          <a:prstGeom prst="rect">
            <a:avLst/>
          </a:prstGeom>
          <a:noFill/>
        </p:spPr>
        <p:txBody>
          <a:bodyPr wrap="square" rtlCol="0">
            <a:spAutoFit/>
          </a:bodyPr>
          <a:lstStyle/>
          <a:p>
            <a:r>
              <a:rPr lang="en-GB" sz="2400" dirty="0" smtClean="0">
                <a:latin typeface="Trebuchet MS"/>
                <a:cs typeface="Trebuchet MS"/>
              </a:rPr>
              <a:t>Training aims to provide the benchmark technical framework and methodology for guiding the mapping of local gastronomic heritages, the first phase in the development of the </a:t>
            </a:r>
            <a:r>
              <a:rPr lang="en-GB" sz="2400" i="1" dirty="0" smtClean="0">
                <a:latin typeface="Trebuchet MS"/>
                <a:cs typeface="Trebuchet MS"/>
              </a:rPr>
              <a:t>Slow Food- CE: Culture, Heritage, Identity and Food</a:t>
            </a:r>
            <a:r>
              <a:rPr lang="en-GB" sz="2400" dirty="0" smtClean="0">
                <a:latin typeface="Trebuchet MS"/>
                <a:cs typeface="Trebuchet MS"/>
              </a:rPr>
              <a:t> project. </a:t>
            </a:r>
          </a:p>
          <a:p>
            <a:pPr algn="just"/>
            <a:endParaRPr lang="en-GB" sz="2400" dirty="0" smtClean="0">
              <a:latin typeface="Trebuchet MS"/>
              <a:cs typeface="Trebuchet MS"/>
            </a:endParaRPr>
          </a:p>
          <a:p>
            <a:pPr algn="just"/>
            <a:endParaRPr lang="en-GB" sz="2400" dirty="0">
              <a:latin typeface="Trebuchet MS"/>
              <a:cs typeface="Trebuchet MS"/>
            </a:endParaRPr>
          </a:p>
          <a:p>
            <a:endParaRPr lang="en-GB" sz="2400" b="1" dirty="0" smtClean="0">
              <a:solidFill>
                <a:schemeClr val="accent2"/>
              </a:solidFill>
              <a:latin typeface="Trebuchet MS"/>
              <a:cs typeface="Trebuchet MS"/>
            </a:endParaRPr>
          </a:p>
          <a:p>
            <a:endParaRPr lang="en-GB" sz="2400" b="1" dirty="0" smtClean="0">
              <a:solidFill>
                <a:schemeClr val="accent2"/>
              </a:solidFill>
              <a:latin typeface="Trebuchet MS"/>
              <a:cs typeface="Trebuchet MS"/>
            </a:endParaRPr>
          </a:p>
          <a:p>
            <a:endParaRPr lang="en-GB" sz="2100" dirty="0">
              <a:latin typeface="Trebuchet MS"/>
              <a:cs typeface="Trebuchet MS"/>
            </a:endParaRPr>
          </a:p>
        </p:txBody>
      </p:sp>
      <p:sp>
        <p:nvSpPr>
          <p:cNvPr id="3" name="CasellaDiTesto 2"/>
          <p:cNvSpPr txBox="1"/>
          <p:nvPr/>
        </p:nvSpPr>
        <p:spPr>
          <a:xfrm>
            <a:off x="452010" y="330708"/>
            <a:ext cx="2492389" cy="584776"/>
          </a:xfrm>
          <a:prstGeom prst="rect">
            <a:avLst/>
          </a:prstGeom>
          <a:noFill/>
        </p:spPr>
        <p:txBody>
          <a:bodyPr wrap="none" rtlCol="0">
            <a:spAutoFit/>
          </a:bodyPr>
          <a:lstStyle/>
          <a:p>
            <a:r>
              <a:rPr lang="it-IT" sz="3200" b="1" dirty="0" smtClean="0">
                <a:solidFill>
                  <a:srgbClr val="92BF2B"/>
                </a:solidFill>
                <a:latin typeface="Trebuchet MS"/>
                <a:cs typeface="Trebuchet MS"/>
              </a:rPr>
              <a:t>Course </a:t>
            </a:r>
            <a:r>
              <a:rPr lang="it-IT" sz="3200" b="1" dirty="0" err="1" smtClean="0">
                <a:solidFill>
                  <a:srgbClr val="92BF2B"/>
                </a:solidFill>
                <a:latin typeface="Trebuchet MS"/>
                <a:cs typeface="Trebuchet MS"/>
              </a:rPr>
              <a:t>aims</a:t>
            </a:r>
            <a:r>
              <a:rPr lang="it-IT" sz="3200" b="1" dirty="0" smtClean="0">
                <a:solidFill>
                  <a:srgbClr val="92BF2B"/>
                </a:solidFill>
                <a:latin typeface="Trebuchet MS"/>
                <a:cs typeface="Trebuchet MS"/>
              </a:rPr>
              <a:t> </a:t>
            </a:r>
            <a:endParaRPr lang="it-IT" sz="3200" b="1" dirty="0">
              <a:solidFill>
                <a:srgbClr val="92BF2B"/>
              </a:solidFill>
              <a:latin typeface="Trebuchet MS"/>
              <a:cs typeface="Trebuchet MS"/>
            </a:endParaRPr>
          </a:p>
        </p:txBody>
      </p:sp>
      <p:pic>
        <p:nvPicPr>
          <p:cNvPr id="6" name="Immagin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9754" y="1199091"/>
            <a:ext cx="2980690" cy="1676638"/>
          </a:xfrm>
          <a:prstGeom prst="rect">
            <a:avLst/>
          </a:prstGeom>
        </p:spPr>
      </p:pic>
      <p:sp>
        <p:nvSpPr>
          <p:cNvPr id="2" name="CasellaDiTesto 1"/>
          <p:cNvSpPr txBox="1"/>
          <p:nvPr/>
        </p:nvSpPr>
        <p:spPr>
          <a:xfrm>
            <a:off x="548527" y="3847417"/>
            <a:ext cx="9777590" cy="2308324"/>
          </a:xfrm>
          <a:prstGeom prst="rect">
            <a:avLst/>
          </a:prstGeom>
          <a:noFill/>
        </p:spPr>
        <p:txBody>
          <a:bodyPr wrap="square" rtlCol="0">
            <a:spAutoFit/>
          </a:bodyPr>
          <a:lstStyle/>
          <a:p>
            <a:pPr algn="just"/>
            <a:r>
              <a:rPr lang="en-GB" sz="2400" dirty="0">
                <a:latin typeface="Trebuchet MS"/>
                <a:cs typeface="Trebuchet MS"/>
              </a:rPr>
              <a:t>The training course is addressed to people who, at a local level, carry out the mapping work of gastronomic heritages of towns and cities that are part of the project, but also for offering contents, tools and practical instructions for investigating gastronomic cultural heritages to various categories of users: institutions, enterprises, professional associations, civil society and so on.  </a:t>
            </a:r>
          </a:p>
        </p:txBody>
      </p:sp>
      <p:pic>
        <p:nvPicPr>
          <p:cNvPr id="7" name="Immagine 6" descr="SlowFood-CE_CMYK.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9210" y="312702"/>
            <a:ext cx="1890958" cy="817046"/>
          </a:xfrm>
          <a:prstGeom prst="rect">
            <a:avLst/>
          </a:prstGeom>
        </p:spPr>
      </p:pic>
    </p:spTree>
    <p:extLst>
      <p:ext uri="{BB962C8B-B14F-4D97-AF65-F5344CB8AC3E}">
        <p14:creationId xmlns:p14="http://schemas.microsoft.com/office/powerpoint/2010/main" val="15637111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magine 6" descr="SlowFood-CE_CMYK.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59210" y="312702"/>
            <a:ext cx="1890958" cy="817046"/>
          </a:xfrm>
          <a:prstGeom prst="rect">
            <a:avLst/>
          </a:prstGeom>
        </p:spPr>
      </p:pic>
      <p:sp>
        <p:nvSpPr>
          <p:cNvPr id="9" name="Rettangolo 8"/>
          <p:cNvSpPr/>
          <p:nvPr/>
        </p:nvSpPr>
        <p:spPr>
          <a:xfrm>
            <a:off x="652533" y="610644"/>
            <a:ext cx="3313445" cy="78438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Training </a:t>
            </a:r>
            <a:r>
              <a:rPr lang="it-IT" dirty="0" err="1" smtClean="0"/>
              <a:t>course</a:t>
            </a:r>
            <a:r>
              <a:rPr lang="it-IT" dirty="0" smtClean="0"/>
              <a:t> on GCH </a:t>
            </a:r>
            <a:r>
              <a:rPr lang="it-IT" dirty="0" err="1"/>
              <a:t>identification</a:t>
            </a:r>
            <a:r>
              <a:rPr lang="it-IT" dirty="0"/>
              <a:t> and </a:t>
            </a:r>
            <a:r>
              <a:rPr lang="it-IT" dirty="0" err="1"/>
              <a:t>documentation</a:t>
            </a:r>
            <a:r>
              <a:rPr lang="it-IT" dirty="0" smtClean="0"/>
              <a:t> </a:t>
            </a:r>
            <a:endParaRPr lang="it-IT" dirty="0"/>
          </a:p>
        </p:txBody>
      </p:sp>
      <p:sp>
        <p:nvSpPr>
          <p:cNvPr id="10" name="CasellaDiTesto 9"/>
          <p:cNvSpPr txBox="1"/>
          <p:nvPr/>
        </p:nvSpPr>
        <p:spPr>
          <a:xfrm>
            <a:off x="617888" y="2317121"/>
            <a:ext cx="7888630" cy="3984681"/>
          </a:xfrm>
          <a:prstGeom prst="rect">
            <a:avLst/>
          </a:prstGeom>
          <a:noFill/>
        </p:spPr>
        <p:txBody>
          <a:bodyPr wrap="square" rtlCol="0">
            <a:spAutoFit/>
          </a:bodyPr>
          <a:lstStyle/>
          <a:p>
            <a:pPr marL="457200" indent="-457200">
              <a:lnSpc>
                <a:spcPct val="140000"/>
              </a:lnSpc>
              <a:buFont typeface="Wingdings" panose="05000000000000000000" pitchFamily="2" charset="2"/>
              <a:buChar char="q"/>
            </a:pPr>
            <a:r>
              <a:rPr lang="en-US" sz="2800" b="1" dirty="0" smtClean="0">
                <a:solidFill>
                  <a:schemeClr val="bg1">
                    <a:lumMod val="50000"/>
                  </a:schemeClr>
                </a:solidFill>
                <a:latin typeface="Trebuchet MS"/>
                <a:cs typeface="Trebuchet MS"/>
              </a:rPr>
              <a:t>Course aims</a:t>
            </a:r>
            <a:endParaRPr lang="en-US" sz="2800" b="1" dirty="0">
              <a:solidFill>
                <a:schemeClr val="bg1">
                  <a:lumMod val="50000"/>
                </a:schemeClr>
              </a:solidFill>
              <a:latin typeface="Trebuchet MS"/>
              <a:cs typeface="Trebuchet MS"/>
            </a:endParaRPr>
          </a:p>
          <a:p>
            <a:pPr marL="457200" indent="-457200">
              <a:lnSpc>
                <a:spcPct val="140000"/>
              </a:lnSpc>
              <a:buFont typeface="Wingdings" panose="05000000000000000000" pitchFamily="2" charset="2"/>
              <a:buChar char="q"/>
            </a:pPr>
            <a:r>
              <a:rPr lang="en-US" sz="2800" b="1" dirty="0" smtClean="0">
                <a:solidFill>
                  <a:srgbClr val="92BF2B"/>
                </a:solidFill>
                <a:latin typeface="Trebuchet MS"/>
                <a:cs typeface="Trebuchet MS"/>
              </a:rPr>
              <a:t>Benchmark theoretical framework: </a:t>
            </a:r>
            <a:br>
              <a:rPr lang="en-US" sz="2800" b="1" dirty="0" smtClean="0">
                <a:solidFill>
                  <a:srgbClr val="92BF2B"/>
                </a:solidFill>
                <a:latin typeface="Trebuchet MS"/>
                <a:cs typeface="Trebuchet MS"/>
              </a:rPr>
            </a:br>
            <a:r>
              <a:rPr lang="en-US" sz="1400" b="1" dirty="0" smtClean="0">
                <a:solidFill>
                  <a:srgbClr val="92BF2B"/>
                </a:solidFill>
                <a:latin typeface="Trebuchet MS"/>
                <a:cs typeface="Trebuchet MS"/>
              </a:rPr>
              <a:t>Ethno and biodiversity</a:t>
            </a:r>
          </a:p>
          <a:p>
            <a:pPr marL="457200" indent="-457200">
              <a:lnSpc>
                <a:spcPct val="140000"/>
              </a:lnSpc>
              <a:buFont typeface="Wingdings" panose="05000000000000000000" pitchFamily="2" charset="2"/>
              <a:buChar char="q"/>
            </a:pPr>
            <a:r>
              <a:rPr lang="en-US" sz="2800" b="1" dirty="0" smtClean="0">
                <a:solidFill>
                  <a:schemeClr val="bg1">
                    <a:lumMod val="50000"/>
                  </a:schemeClr>
                </a:solidFill>
                <a:latin typeface="Trebuchet MS"/>
                <a:cs typeface="Trebuchet MS"/>
              </a:rPr>
              <a:t>Mapping</a:t>
            </a:r>
            <a:endParaRPr lang="en-US" sz="2800" b="1" dirty="0">
              <a:solidFill>
                <a:schemeClr val="bg1">
                  <a:lumMod val="50000"/>
                </a:schemeClr>
              </a:solidFill>
              <a:latin typeface="Trebuchet MS"/>
              <a:cs typeface="Trebuchet MS"/>
            </a:endParaRPr>
          </a:p>
          <a:p>
            <a:pPr marL="457200" indent="-457200">
              <a:lnSpc>
                <a:spcPct val="140000"/>
              </a:lnSpc>
              <a:buFont typeface="Wingdings" panose="05000000000000000000" pitchFamily="2" charset="2"/>
              <a:buChar char="q"/>
            </a:pPr>
            <a:r>
              <a:rPr lang="en-US" sz="2800" b="1" dirty="0" smtClean="0">
                <a:solidFill>
                  <a:schemeClr val="bg1">
                    <a:lumMod val="50000"/>
                  </a:schemeClr>
                </a:solidFill>
                <a:latin typeface="Trebuchet MS"/>
                <a:cs typeface="Trebuchet MS"/>
              </a:rPr>
              <a:t>Desk research</a:t>
            </a:r>
          </a:p>
          <a:p>
            <a:pPr marL="457200" indent="-457200">
              <a:lnSpc>
                <a:spcPct val="140000"/>
              </a:lnSpc>
              <a:buFont typeface="Wingdings" panose="05000000000000000000" pitchFamily="2" charset="2"/>
              <a:buChar char="q"/>
            </a:pPr>
            <a:r>
              <a:rPr lang="en-US" sz="2800" b="1" dirty="0" smtClean="0">
                <a:solidFill>
                  <a:schemeClr val="bg1">
                    <a:lumMod val="50000"/>
                  </a:schemeClr>
                </a:solidFill>
                <a:latin typeface="Trebuchet MS"/>
                <a:cs typeface="Trebuchet MS"/>
              </a:rPr>
              <a:t>Field research</a:t>
            </a:r>
          </a:p>
          <a:p>
            <a:pPr marL="457200" indent="-457200">
              <a:lnSpc>
                <a:spcPct val="140000"/>
              </a:lnSpc>
              <a:buFont typeface="Wingdings" panose="05000000000000000000" pitchFamily="2" charset="2"/>
              <a:buChar char="q"/>
            </a:pPr>
            <a:r>
              <a:rPr lang="en-US" sz="2800" b="1" dirty="0" smtClean="0">
                <a:solidFill>
                  <a:schemeClr val="bg1">
                    <a:lumMod val="50000"/>
                  </a:schemeClr>
                </a:solidFill>
                <a:latin typeface="Trebuchet MS"/>
                <a:cs typeface="Trebuchet MS"/>
              </a:rPr>
              <a:t>Best practices and useful info</a:t>
            </a:r>
            <a:endParaRPr lang="en-US" sz="2800" b="1" dirty="0">
              <a:solidFill>
                <a:schemeClr val="bg1">
                  <a:lumMod val="50000"/>
                </a:schemeClr>
              </a:solidFill>
              <a:latin typeface="Trebuchet MS"/>
              <a:cs typeface="Trebuchet MS"/>
            </a:endParaRPr>
          </a:p>
        </p:txBody>
      </p:sp>
    </p:spTree>
    <p:extLst>
      <p:ext uri="{BB962C8B-B14F-4D97-AF65-F5344CB8AC3E}">
        <p14:creationId xmlns:p14="http://schemas.microsoft.com/office/powerpoint/2010/main" val="176683440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46407" y="908505"/>
            <a:ext cx="9967080" cy="7109637"/>
          </a:xfrm>
          <a:prstGeom prst="rect">
            <a:avLst/>
          </a:prstGeom>
          <a:noFill/>
        </p:spPr>
        <p:txBody>
          <a:bodyPr wrap="square" rtlCol="0">
            <a:spAutoFit/>
          </a:bodyPr>
          <a:lstStyle/>
          <a:p>
            <a:endParaRPr lang="en-GB" sz="2400" b="1" dirty="0" smtClean="0">
              <a:solidFill>
                <a:schemeClr val="accent2"/>
              </a:solidFill>
              <a:latin typeface="Trebuchet MS"/>
              <a:cs typeface="Trebuchet MS"/>
            </a:endParaRPr>
          </a:p>
          <a:p>
            <a:r>
              <a:rPr lang="en-GB" sz="2400" dirty="0" smtClean="0">
                <a:latin typeface="Trebuchet MS"/>
                <a:cs typeface="Trebuchet MS"/>
              </a:rPr>
              <a:t>The project will work from an ethno-anthropological perspective, collecting life stories and testimonies with special attention to food and food culture. The last few years have seen the consolidation of </a:t>
            </a:r>
            <a:r>
              <a:rPr lang="en-GB" sz="2400" b="1" dirty="0" smtClean="0">
                <a:latin typeface="Trebuchet MS"/>
                <a:cs typeface="Trebuchet MS"/>
              </a:rPr>
              <a:t>gastronomy </a:t>
            </a:r>
            <a:r>
              <a:rPr lang="en-GB" sz="2400" dirty="0" smtClean="0">
                <a:latin typeface="Trebuchet MS"/>
                <a:cs typeface="Trebuchet MS"/>
              </a:rPr>
              <a:t>within a </a:t>
            </a:r>
            <a:r>
              <a:rPr lang="en-GB" sz="2400" b="1" dirty="0" smtClean="0">
                <a:latin typeface="Trebuchet MS"/>
                <a:cs typeface="Trebuchet MS"/>
              </a:rPr>
              <a:t>scientific framework </a:t>
            </a:r>
            <a:r>
              <a:rPr lang="en-GB" sz="2400" dirty="0" smtClean="0">
                <a:latin typeface="Trebuchet MS"/>
                <a:cs typeface="Trebuchet MS"/>
              </a:rPr>
              <a:t>with the result that today we speak about </a:t>
            </a:r>
            <a:r>
              <a:rPr lang="en-GB" sz="2400" b="1" dirty="0" smtClean="0">
                <a:latin typeface="Trebuchet MS"/>
                <a:cs typeface="Trebuchet MS"/>
              </a:rPr>
              <a:t>gastronomic sciences</a:t>
            </a:r>
            <a:r>
              <a:rPr lang="en-GB" sz="2400" dirty="0" smtClean="0">
                <a:latin typeface="Trebuchet MS"/>
                <a:cs typeface="Trebuchet MS"/>
              </a:rPr>
              <a:t> as ‘</a:t>
            </a:r>
            <a:r>
              <a:rPr lang="en-GB" sz="2400" i="1" dirty="0" smtClean="0">
                <a:latin typeface="Trebuchet MS"/>
                <a:cs typeface="Trebuchet MS"/>
              </a:rPr>
              <a:t>the knowledge and understanding of all that relates to man as he eats’</a:t>
            </a:r>
            <a:r>
              <a:rPr lang="en-GB" sz="2400" dirty="0" smtClean="0">
                <a:latin typeface="Trebuchet MS"/>
                <a:cs typeface="Trebuchet MS"/>
              </a:rPr>
              <a:t> (Brillat-Savarin, 1825).</a:t>
            </a:r>
          </a:p>
          <a:p>
            <a:pPr algn="just"/>
            <a:r>
              <a:rPr lang="en-GB" sz="2400" dirty="0" smtClean="0">
                <a:latin typeface="Trebuchet MS"/>
                <a:cs typeface="Trebuchet MS"/>
              </a:rPr>
              <a:t>In other words, </a:t>
            </a:r>
            <a:r>
              <a:rPr lang="en-GB" sz="2400" b="1" dirty="0" smtClean="0">
                <a:latin typeface="Trebuchet MS"/>
                <a:cs typeface="Trebuchet MS"/>
              </a:rPr>
              <a:t>holistic knowledge</a:t>
            </a:r>
            <a:r>
              <a:rPr lang="en-GB" sz="2400" dirty="0" smtClean="0">
                <a:latin typeface="Trebuchet MS"/>
                <a:cs typeface="Trebuchet MS"/>
              </a:rPr>
              <a:t>, defined by new theories and methodologies combining many subjects, from anthropology to economics, from history to law from agronomy to chemistry. </a:t>
            </a:r>
          </a:p>
          <a:p>
            <a:pPr algn="just"/>
            <a:r>
              <a:rPr lang="en-GB" sz="2400" dirty="0" smtClean="0">
                <a:latin typeface="Trebuchet MS"/>
                <a:cs typeface="Trebuchet MS"/>
              </a:rPr>
              <a:t>From this standpoint, centre stage in the world’s problems has been taken by the fundamental role of farming communities, defenders of </a:t>
            </a:r>
            <a:r>
              <a:rPr lang="en-GB" sz="2400" b="1" dirty="0" err="1" smtClean="0">
                <a:latin typeface="Trebuchet MS"/>
                <a:cs typeface="Trebuchet MS"/>
              </a:rPr>
              <a:t>ethnodiversity</a:t>
            </a:r>
            <a:r>
              <a:rPr lang="en-GB" sz="2400" dirty="0" smtClean="0">
                <a:latin typeface="Trebuchet MS"/>
                <a:cs typeface="Trebuchet MS"/>
              </a:rPr>
              <a:t> and </a:t>
            </a:r>
            <a:r>
              <a:rPr lang="en-GB" sz="2400" b="1" dirty="0" smtClean="0">
                <a:latin typeface="Trebuchet MS"/>
                <a:cs typeface="Trebuchet MS"/>
              </a:rPr>
              <a:t>biodiversity</a:t>
            </a:r>
            <a:r>
              <a:rPr lang="en-GB" sz="2400" dirty="0" smtClean="0">
                <a:latin typeface="Trebuchet MS"/>
                <a:cs typeface="Trebuchet MS"/>
              </a:rPr>
              <a:t> in the face of the cultural and crop homogenization imposed by globalization.</a:t>
            </a:r>
          </a:p>
          <a:p>
            <a:endParaRPr lang="en-GB" sz="2400" b="1" dirty="0" smtClean="0">
              <a:solidFill>
                <a:schemeClr val="accent2"/>
              </a:solidFill>
              <a:latin typeface="Trebuchet MS"/>
              <a:cs typeface="Trebuchet MS"/>
            </a:endParaRPr>
          </a:p>
          <a:p>
            <a:endParaRPr lang="en-GB" sz="2400" b="1" dirty="0" smtClean="0">
              <a:solidFill>
                <a:schemeClr val="accent2"/>
              </a:solidFill>
              <a:latin typeface="Trebuchet MS"/>
              <a:cs typeface="Trebuchet MS"/>
            </a:endParaRPr>
          </a:p>
          <a:p>
            <a:endParaRPr lang="en-GB" sz="2400" dirty="0" smtClean="0">
              <a:latin typeface="Trebuchet MS"/>
              <a:cs typeface="Trebuchet MS"/>
            </a:endParaRPr>
          </a:p>
          <a:p>
            <a:endParaRPr lang="en-GB" sz="2400" dirty="0">
              <a:latin typeface="Trebuchet MS"/>
              <a:cs typeface="Trebuchet MS"/>
            </a:endParaRPr>
          </a:p>
        </p:txBody>
      </p:sp>
      <p:sp>
        <p:nvSpPr>
          <p:cNvPr id="3" name="CasellaDiTesto 2"/>
          <p:cNvSpPr txBox="1"/>
          <p:nvPr/>
        </p:nvSpPr>
        <p:spPr>
          <a:xfrm>
            <a:off x="390266" y="311040"/>
            <a:ext cx="6774210" cy="584776"/>
          </a:xfrm>
          <a:prstGeom prst="rect">
            <a:avLst/>
          </a:prstGeom>
          <a:noFill/>
        </p:spPr>
        <p:txBody>
          <a:bodyPr wrap="none" rtlCol="0">
            <a:spAutoFit/>
          </a:bodyPr>
          <a:lstStyle/>
          <a:p>
            <a:r>
              <a:rPr lang="it-IT" sz="3200" b="1" dirty="0" smtClean="0">
                <a:solidFill>
                  <a:srgbClr val="92BF2B"/>
                </a:solidFill>
                <a:latin typeface="Trebuchet MS"/>
                <a:cs typeface="Trebuchet MS"/>
              </a:rPr>
              <a:t>Benchmark </a:t>
            </a:r>
            <a:r>
              <a:rPr lang="it-IT" sz="3200" b="1" dirty="0" err="1" smtClean="0">
                <a:solidFill>
                  <a:srgbClr val="92BF2B"/>
                </a:solidFill>
                <a:latin typeface="Trebuchet MS"/>
                <a:cs typeface="Trebuchet MS"/>
              </a:rPr>
              <a:t>theoretical</a:t>
            </a:r>
            <a:r>
              <a:rPr lang="it-IT" sz="3200" b="1" dirty="0" smtClean="0">
                <a:solidFill>
                  <a:srgbClr val="92BF2B"/>
                </a:solidFill>
                <a:latin typeface="Trebuchet MS"/>
                <a:cs typeface="Trebuchet MS"/>
              </a:rPr>
              <a:t> </a:t>
            </a:r>
            <a:r>
              <a:rPr lang="it-IT" sz="3200" b="1" dirty="0" err="1" smtClean="0">
                <a:solidFill>
                  <a:srgbClr val="92BF2B"/>
                </a:solidFill>
                <a:latin typeface="Trebuchet MS"/>
                <a:cs typeface="Trebuchet MS"/>
              </a:rPr>
              <a:t>framework</a:t>
            </a:r>
            <a:r>
              <a:rPr lang="it-IT" sz="3200" b="1" dirty="0" smtClean="0">
                <a:solidFill>
                  <a:srgbClr val="92BF2B"/>
                </a:solidFill>
                <a:latin typeface="Trebuchet MS"/>
                <a:cs typeface="Trebuchet MS"/>
              </a:rPr>
              <a:t> </a:t>
            </a:r>
            <a:endParaRPr lang="it-IT" sz="3200" b="1" dirty="0">
              <a:solidFill>
                <a:srgbClr val="92BF2B"/>
              </a:solidFill>
              <a:latin typeface="Trebuchet MS"/>
              <a:cs typeface="Trebuchet MS"/>
            </a:endParaRPr>
          </a:p>
        </p:txBody>
      </p:sp>
      <p:pic>
        <p:nvPicPr>
          <p:cNvPr id="5" name="Immagine 4" descr="SlowFood-CE_CMYK.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9210" y="312702"/>
            <a:ext cx="1890958" cy="817046"/>
          </a:xfrm>
          <a:prstGeom prst="rect">
            <a:avLst/>
          </a:prstGeom>
        </p:spPr>
      </p:pic>
    </p:spTree>
    <p:extLst>
      <p:ext uri="{BB962C8B-B14F-4D97-AF65-F5344CB8AC3E}">
        <p14:creationId xmlns:p14="http://schemas.microsoft.com/office/powerpoint/2010/main" val="192027548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65049" y="344266"/>
            <a:ext cx="2967679" cy="584776"/>
          </a:xfrm>
          <a:prstGeom prst="rect">
            <a:avLst/>
          </a:prstGeom>
          <a:noFill/>
        </p:spPr>
        <p:txBody>
          <a:bodyPr wrap="none" rtlCol="0">
            <a:spAutoFit/>
          </a:bodyPr>
          <a:lstStyle/>
          <a:p>
            <a:r>
              <a:rPr lang="it-IT" sz="3200" b="1" dirty="0" err="1">
                <a:solidFill>
                  <a:srgbClr val="92BF2B"/>
                </a:solidFill>
                <a:latin typeface="Trebuchet MS"/>
                <a:cs typeface="Trebuchet MS"/>
              </a:rPr>
              <a:t>Ethnodiversity</a:t>
            </a:r>
            <a:endParaRPr lang="it-IT" sz="3200" b="1" dirty="0">
              <a:solidFill>
                <a:srgbClr val="92BF2B"/>
              </a:solidFill>
              <a:latin typeface="Trebuchet MS"/>
              <a:cs typeface="Trebuchet MS"/>
            </a:endParaRPr>
          </a:p>
        </p:txBody>
      </p:sp>
      <p:sp>
        <p:nvSpPr>
          <p:cNvPr id="7" name="CasellaDiTesto 6"/>
          <p:cNvSpPr txBox="1"/>
          <p:nvPr/>
        </p:nvSpPr>
        <p:spPr>
          <a:xfrm>
            <a:off x="2666610" y="539389"/>
            <a:ext cx="6138492" cy="523220"/>
          </a:xfrm>
          <a:prstGeom prst="rect">
            <a:avLst/>
          </a:prstGeom>
          <a:noFill/>
        </p:spPr>
        <p:txBody>
          <a:bodyPr wrap="square" rtlCol="0">
            <a:spAutoFit/>
          </a:bodyPr>
          <a:lstStyle/>
          <a:p>
            <a:r>
              <a:rPr lang="it-IT" sz="2800" b="1" dirty="0" smtClean="0">
                <a:latin typeface="Garamond" panose="02020404030301010803" pitchFamily="18" charset="0"/>
              </a:rPr>
              <a:t>    </a:t>
            </a:r>
            <a:endParaRPr lang="it-IT" sz="2400" b="1" dirty="0">
              <a:solidFill>
                <a:schemeClr val="accent2"/>
              </a:solidFill>
              <a:latin typeface="Garamond" panose="02020404030301010803" pitchFamily="18" charset="0"/>
            </a:endParaRPr>
          </a:p>
        </p:txBody>
      </p:sp>
      <p:sp>
        <p:nvSpPr>
          <p:cNvPr id="10" name="CasellaDiTesto 9"/>
          <p:cNvSpPr txBox="1"/>
          <p:nvPr/>
        </p:nvSpPr>
        <p:spPr>
          <a:xfrm>
            <a:off x="5396164" y="1296483"/>
            <a:ext cx="5023637" cy="1938992"/>
          </a:xfrm>
          <a:prstGeom prst="rect">
            <a:avLst/>
          </a:prstGeom>
          <a:noFill/>
        </p:spPr>
        <p:txBody>
          <a:bodyPr wrap="square" rtlCol="0">
            <a:spAutoFit/>
          </a:bodyPr>
          <a:lstStyle/>
          <a:p>
            <a:pPr algn="just"/>
            <a:r>
              <a:rPr lang="en-US" sz="2400" dirty="0" smtClean="0">
                <a:latin typeface="Trebuchet MS"/>
                <a:cs typeface="Trebuchet MS"/>
              </a:rPr>
              <a:t>The term refers to the ‘</a:t>
            </a:r>
            <a:r>
              <a:rPr lang="en-US" sz="2400" b="1" dirty="0" smtClean="0">
                <a:latin typeface="Trebuchet MS"/>
                <a:cs typeface="Trebuchet MS"/>
              </a:rPr>
              <a:t>cultural diversity’</a:t>
            </a:r>
            <a:r>
              <a:rPr lang="en-US" sz="2400" dirty="0" smtClean="0">
                <a:latin typeface="Trebuchet MS"/>
                <a:cs typeface="Trebuchet MS"/>
              </a:rPr>
              <a:t> that characterizes the different human communities that populate Planet Earth. </a:t>
            </a:r>
          </a:p>
          <a:p>
            <a:pPr marL="342900" indent="-342900">
              <a:buFontTx/>
              <a:buChar char="-"/>
            </a:pPr>
            <a:endParaRPr lang="en-US" sz="2400" dirty="0">
              <a:latin typeface="Trebuchet MS"/>
              <a:cs typeface="Trebuchet MS"/>
            </a:endParaRPr>
          </a:p>
        </p:txBody>
      </p:sp>
      <p:pic>
        <p:nvPicPr>
          <p:cNvPr id="2" name="Immagin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7435" y="1181966"/>
            <a:ext cx="4615543" cy="1807144"/>
          </a:xfrm>
          <a:prstGeom prst="rect">
            <a:avLst/>
          </a:prstGeom>
        </p:spPr>
      </p:pic>
      <p:sp>
        <p:nvSpPr>
          <p:cNvPr id="4" name="CasellaDiTesto 3"/>
          <p:cNvSpPr txBox="1"/>
          <p:nvPr/>
        </p:nvSpPr>
        <p:spPr>
          <a:xfrm>
            <a:off x="543725" y="3078790"/>
            <a:ext cx="10251275" cy="3339376"/>
          </a:xfrm>
          <a:prstGeom prst="rect">
            <a:avLst/>
          </a:prstGeom>
          <a:noFill/>
        </p:spPr>
        <p:txBody>
          <a:bodyPr wrap="square" rtlCol="0">
            <a:spAutoFit/>
          </a:bodyPr>
          <a:lstStyle/>
          <a:p>
            <a:pPr algn="just"/>
            <a:endParaRPr lang="en-US" sz="1100" dirty="0">
              <a:latin typeface="Trebuchet MS"/>
              <a:cs typeface="Trebuchet MS"/>
            </a:endParaRPr>
          </a:p>
          <a:p>
            <a:pPr algn="just"/>
            <a:r>
              <a:rPr lang="en-US" sz="2800" dirty="0">
                <a:latin typeface="Trebuchet MS"/>
                <a:cs typeface="Trebuchet MS"/>
              </a:rPr>
              <a:t>The main elements that combine to define the concept of </a:t>
            </a:r>
            <a:r>
              <a:rPr lang="en-US" sz="2800" dirty="0" err="1">
                <a:latin typeface="Trebuchet MS"/>
                <a:cs typeface="Trebuchet MS"/>
              </a:rPr>
              <a:t>ethnobiodiversity</a:t>
            </a:r>
            <a:r>
              <a:rPr lang="en-US" sz="2800" dirty="0">
                <a:latin typeface="Trebuchet MS"/>
                <a:cs typeface="Trebuchet MS"/>
              </a:rPr>
              <a:t> are: </a:t>
            </a:r>
          </a:p>
          <a:p>
            <a:pPr algn="just"/>
            <a:endParaRPr lang="en-US" sz="2400" dirty="0">
              <a:latin typeface="Trebuchet MS"/>
              <a:cs typeface="Trebuchet MS"/>
            </a:endParaRPr>
          </a:p>
          <a:p>
            <a:pPr marL="342900" indent="-342900" algn="just">
              <a:buFont typeface="Wingdings" panose="05000000000000000000" pitchFamily="2" charset="2"/>
              <a:buChar char="q"/>
            </a:pPr>
            <a:r>
              <a:rPr lang="en-US" sz="2400" dirty="0">
                <a:latin typeface="Trebuchet MS"/>
                <a:cs typeface="Trebuchet MS"/>
              </a:rPr>
              <a:t>languages and dialects</a:t>
            </a:r>
          </a:p>
          <a:p>
            <a:pPr marL="342900" indent="-342900" algn="just">
              <a:buFont typeface="Wingdings" panose="05000000000000000000" pitchFamily="2" charset="2"/>
              <a:buChar char="q"/>
            </a:pPr>
            <a:r>
              <a:rPr lang="en-US" sz="2400" dirty="0">
                <a:latin typeface="Trebuchet MS"/>
                <a:cs typeface="Trebuchet MS"/>
              </a:rPr>
              <a:t>kinship systems</a:t>
            </a:r>
          </a:p>
          <a:p>
            <a:pPr marL="342900" indent="-342900" algn="just">
              <a:buFont typeface="Wingdings" panose="05000000000000000000" pitchFamily="2" charset="2"/>
              <a:buChar char="q"/>
            </a:pPr>
            <a:r>
              <a:rPr lang="en-US" sz="2400" dirty="0">
                <a:latin typeface="Trebuchet MS"/>
                <a:cs typeface="Trebuchet MS"/>
              </a:rPr>
              <a:t>organization of family life </a:t>
            </a:r>
          </a:p>
          <a:p>
            <a:pPr marL="342900" indent="-342900" algn="just">
              <a:buFont typeface="Wingdings" panose="05000000000000000000" pitchFamily="2" charset="2"/>
              <a:buChar char="q"/>
            </a:pPr>
            <a:r>
              <a:rPr lang="en-US" sz="2400" dirty="0">
                <a:latin typeface="Trebuchet MS"/>
                <a:cs typeface="Trebuchet MS"/>
              </a:rPr>
              <a:t>religions, myths, rites</a:t>
            </a:r>
          </a:p>
          <a:p>
            <a:pPr marL="342900" indent="-342900" algn="just">
              <a:buFont typeface="Wingdings" panose="05000000000000000000" pitchFamily="2" charset="2"/>
              <a:buChar char="q"/>
            </a:pPr>
            <a:r>
              <a:rPr lang="en-US" sz="2400" b="1" dirty="0">
                <a:latin typeface="Trebuchet MS"/>
                <a:cs typeface="Trebuchet MS"/>
              </a:rPr>
              <a:t>food practices</a:t>
            </a:r>
          </a:p>
        </p:txBody>
      </p:sp>
      <p:pic>
        <p:nvPicPr>
          <p:cNvPr id="8" name="Immagine 7" descr="SlowFood-CE_CMYK.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59210" y="312702"/>
            <a:ext cx="1890958" cy="817046"/>
          </a:xfrm>
          <a:prstGeom prst="rect">
            <a:avLst/>
          </a:prstGeom>
        </p:spPr>
      </p:pic>
    </p:spTree>
    <p:extLst>
      <p:ext uri="{BB962C8B-B14F-4D97-AF65-F5344CB8AC3E}">
        <p14:creationId xmlns:p14="http://schemas.microsoft.com/office/powerpoint/2010/main" val="31297755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506687" y="385909"/>
            <a:ext cx="2454518" cy="584776"/>
          </a:xfrm>
          <a:prstGeom prst="rect">
            <a:avLst/>
          </a:prstGeom>
          <a:noFill/>
        </p:spPr>
        <p:txBody>
          <a:bodyPr wrap="none" rtlCol="0">
            <a:spAutoFit/>
          </a:bodyPr>
          <a:lstStyle>
            <a:defPPr>
              <a:defRPr lang="it-IT"/>
            </a:defPPr>
            <a:lvl1pPr>
              <a:defRPr sz="2700" b="1">
                <a:solidFill>
                  <a:schemeClr val="bg1">
                    <a:lumMod val="50000"/>
                  </a:schemeClr>
                </a:solidFill>
                <a:latin typeface="Garamond" panose="02020404030301010803" pitchFamily="18" charset="0"/>
              </a:defRPr>
            </a:lvl1pPr>
          </a:lstStyle>
          <a:p>
            <a:r>
              <a:rPr lang="it-IT" sz="3200" dirty="0" err="1">
                <a:solidFill>
                  <a:srgbClr val="92BF2B"/>
                </a:solidFill>
                <a:latin typeface="Trebuchet MS"/>
                <a:cs typeface="Trebuchet MS"/>
              </a:rPr>
              <a:t>Biodiversity</a:t>
            </a:r>
            <a:endParaRPr lang="it-IT" sz="3200" dirty="0">
              <a:solidFill>
                <a:srgbClr val="92BF2B"/>
              </a:solidFill>
              <a:latin typeface="Trebuchet MS"/>
              <a:cs typeface="Trebuchet MS"/>
            </a:endParaRPr>
          </a:p>
        </p:txBody>
      </p:sp>
      <p:sp>
        <p:nvSpPr>
          <p:cNvPr id="7" name="CasellaDiTesto 6"/>
          <p:cNvSpPr txBox="1"/>
          <p:nvPr/>
        </p:nvSpPr>
        <p:spPr>
          <a:xfrm>
            <a:off x="3344945" y="452807"/>
            <a:ext cx="6138492" cy="523220"/>
          </a:xfrm>
          <a:prstGeom prst="rect">
            <a:avLst/>
          </a:prstGeom>
          <a:noFill/>
        </p:spPr>
        <p:txBody>
          <a:bodyPr wrap="square" rtlCol="0">
            <a:spAutoFit/>
          </a:bodyPr>
          <a:lstStyle/>
          <a:p>
            <a:r>
              <a:rPr lang="it-IT" sz="2800" b="1" dirty="0" smtClean="0">
                <a:latin typeface="Garamond" panose="02020404030301010803" pitchFamily="18" charset="0"/>
              </a:rPr>
              <a:t>    </a:t>
            </a:r>
            <a:endParaRPr lang="it-IT" sz="2400" b="1" dirty="0">
              <a:solidFill>
                <a:schemeClr val="accent2"/>
              </a:solidFill>
              <a:latin typeface="Garamond" panose="02020404030301010803" pitchFamily="18" charset="0"/>
            </a:endParaRPr>
          </a:p>
        </p:txBody>
      </p:sp>
      <p:pic>
        <p:nvPicPr>
          <p:cNvPr id="4" name="Immagine 3" descr="food-variety-tree-754 2.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9871" y="1187429"/>
            <a:ext cx="2377847" cy="2914358"/>
          </a:xfrm>
          <a:prstGeom prst="rect">
            <a:avLst/>
          </a:prstGeom>
        </p:spPr>
      </p:pic>
      <p:sp>
        <p:nvSpPr>
          <p:cNvPr id="8" name="CasellaDiTesto 7"/>
          <p:cNvSpPr txBox="1"/>
          <p:nvPr/>
        </p:nvSpPr>
        <p:spPr>
          <a:xfrm>
            <a:off x="3122203" y="1208249"/>
            <a:ext cx="7203914" cy="3477875"/>
          </a:xfrm>
          <a:prstGeom prst="rect">
            <a:avLst/>
          </a:prstGeom>
          <a:noFill/>
        </p:spPr>
        <p:txBody>
          <a:bodyPr wrap="square" rtlCol="0">
            <a:spAutoFit/>
          </a:bodyPr>
          <a:lstStyle/>
          <a:p>
            <a:pPr lvl="0" algn="just">
              <a:lnSpc>
                <a:spcPct val="90000"/>
              </a:lnSpc>
            </a:pPr>
            <a:r>
              <a:rPr lang="en-US" sz="2200" dirty="0">
                <a:solidFill>
                  <a:prstClr val="black"/>
                </a:solidFill>
                <a:latin typeface="Trebuchet MS"/>
                <a:cs typeface="Trebuchet MS"/>
              </a:rPr>
              <a:t>The term refers to the diversity of life at various levels, from the simplest (</a:t>
            </a:r>
            <a:r>
              <a:rPr lang="en-US" sz="2200" i="1" dirty="0">
                <a:solidFill>
                  <a:prstClr val="black"/>
                </a:solidFill>
                <a:latin typeface="Trebuchet MS"/>
                <a:cs typeface="Trebuchet MS"/>
              </a:rPr>
              <a:t>genes</a:t>
            </a:r>
            <a:r>
              <a:rPr lang="en-US" sz="2200" dirty="0">
                <a:solidFill>
                  <a:prstClr val="black"/>
                </a:solidFill>
                <a:latin typeface="Trebuchet MS"/>
                <a:cs typeface="Trebuchet MS"/>
              </a:rPr>
              <a:t> and </a:t>
            </a:r>
            <a:r>
              <a:rPr lang="en-US" sz="2200" i="1" dirty="0">
                <a:solidFill>
                  <a:prstClr val="black"/>
                </a:solidFill>
                <a:latin typeface="Trebuchet MS"/>
                <a:cs typeface="Trebuchet MS"/>
              </a:rPr>
              <a:t>bacteria</a:t>
            </a:r>
            <a:r>
              <a:rPr lang="en-US" sz="2200" dirty="0">
                <a:solidFill>
                  <a:prstClr val="black"/>
                </a:solidFill>
                <a:latin typeface="Trebuchet MS"/>
                <a:cs typeface="Trebuchet MS"/>
              </a:rPr>
              <a:t>) through plant species to the most complex (</a:t>
            </a:r>
            <a:r>
              <a:rPr lang="en-US" sz="2200" i="1" dirty="0">
                <a:solidFill>
                  <a:prstClr val="black"/>
                </a:solidFill>
                <a:latin typeface="Trebuchet MS"/>
                <a:cs typeface="Trebuchet MS"/>
              </a:rPr>
              <a:t>ecosystems</a:t>
            </a:r>
            <a:r>
              <a:rPr lang="en-US" sz="2200" dirty="0">
                <a:solidFill>
                  <a:prstClr val="black"/>
                </a:solidFill>
                <a:latin typeface="Trebuchet MS"/>
                <a:cs typeface="Trebuchet MS"/>
              </a:rPr>
              <a:t>), all of which intersect, influence each other and evolve. </a:t>
            </a:r>
            <a:r>
              <a:rPr lang="en-US" sz="2200" dirty="0" smtClean="0">
                <a:solidFill>
                  <a:prstClr val="black"/>
                </a:solidFill>
                <a:latin typeface="Trebuchet MS"/>
                <a:cs typeface="Trebuchet MS"/>
              </a:rPr>
              <a:t>Biodiversity </a:t>
            </a:r>
            <a:r>
              <a:rPr lang="en-US" sz="2200" dirty="0">
                <a:solidFill>
                  <a:prstClr val="black"/>
                </a:solidFill>
                <a:latin typeface="Trebuchet MS"/>
                <a:cs typeface="Trebuchet MS"/>
              </a:rPr>
              <a:t>enables plants and animals to adapt to climate change, to attacks from parasites and diseases, and to unforeseen circumstances. </a:t>
            </a:r>
            <a:r>
              <a:rPr lang="en-US" sz="2200" dirty="0">
                <a:solidFill>
                  <a:srgbClr val="92BF2B"/>
                </a:solidFill>
                <a:latin typeface="Trebuchet MS"/>
                <a:cs typeface="Trebuchet MS"/>
              </a:rPr>
              <a:t>A biologically various system possesses the antibodies to react to harmful organisms and re-establish its own balance. </a:t>
            </a:r>
            <a:r>
              <a:rPr lang="en-US" sz="2200" dirty="0">
                <a:solidFill>
                  <a:prstClr val="black"/>
                </a:solidFill>
                <a:latin typeface="Trebuchet MS"/>
                <a:cs typeface="Trebuchet MS"/>
              </a:rPr>
              <a:t>A system based on a limited number of varieties is more fragile. </a:t>
            </a:r>
          </a:p>
          <a:p>
            <a:pPr lvl="0" algn="just"/>
            <a:endParaRPr lang="en-US" sz="2200" dirty="0">
              <a:solidFill>
                <a:prstClr val="black"/>
              </a:solidFill>
              <a:latin typeface="Trebuchet MS"/>
              <a:cs typeface="Trebuchet MS"/>
            </a:endParaRPr>
          </a:p>
        </p:txBody>
      </p:sp>
      <p:pic>
        <p:nvPicPr>
          <p:cNvPr id="6" name="Immagine 5" descr="SlowFood-CE_CMYK.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59210" y="312702"/>
            <a:ext cx="1890958" cy="817046"/>
          </a:xfrm>
          <a:prstGeom prst="rect">
            <a:avLst/>
          </a:prstGeom>
        </p:spPr>
      </p:pic>
      <p:sp>
        <p:nvSpPr>
          <p:cNvPr id="2" name="Rettangolo 1"/>
          <p:cNvSpPr/>
          <p:nvPr/>
        </p:nvSpPr>
        <p:spPr>
          <a:xfrm>
            <a:off x="685068" y="4534871"/>
            <a:ext cx="10047015" cy="2423740"/>
          </a:xfrm>
          <a:prstGeom prst="rect">
            <a:avLst/>
          </a:prstGeom>
        </p:spPr>
        <p:txBody>
          <a:bodyPr wrap="square">
            <a:spAutoFit/>
          </a:bodyPr>
          <a:lstStyle/>
          <a:p>
            <a:pPr lvl="0" algn="just">
              <a:lnSpc>
                <a:spcPct val="90000"/>
              </a:lnSpc>
            </a:pPr>
            <a:r>
              <a:rPr lang="en-US" sz="2200" dirty="0">
                <a:solidFill>
                  <a:prstClr val="black"/>
                </a:solidFill>
                <a:latin typeface="Trebuchet MS"/>
                <a:cs typeface="Trebuchet MS"/>
              </a:rPr>
              <a:t>Today the tendency towards the globalization of consumption contributes substantially to </a:t>
            </a:r>
            <a:r>
              <a:rPr lang="en-US" sz="2200" b="1" dirty="0">
                <a:solidFill>
                  <a:prstClr val="black"/>
                </a:solidFill>
                <a:latin typeface="Trebuchet MS"/>
                <a:cs typeface="Trebuchet MS"/>
              </a:rPr>
              <a:t>biodiversity loss </a:t>
            </a:r>
            <a:r>
              <a:rPr lang="en-US" sz="2200" dirty="0">
                <a:solidFill>
                  <a:prstClr val="black"/>
                </a:solidFill>
                <a:latin typeface="Trebuchet MS"/>
                <a:cs typeface="Trebuchet MS"/>
              </a:rPr>
              <a:t>in the broadest sense of the term, namely the loss of local areas, traditional cultures handed down for generations, knowledge of plant and animal species, variability of foods and food preparations, knowledge of the edible, nutritional, medical, cosmetic and many other properties associated with the different animal and plant species</a:t>
            </a:r>
            <a:r>
              <a:rPr lang="en-US" sz="2200" b="1" dirty="0">
                <a:solidFill>
                  <a:prstClr val="black"/>
                </a:solidFill>
                <a:latin typeface="Trebuchet MS"/>
                <a:cs typeface="Trebuchet MS"/>
              </a:rPr>
              <a:t>. </a:t>
            </a:r>
            <a:r>
              <a:rPr lang="en-US" sz="2200" dirty="0">
                <a:solidFill>
                  <a:prstClr val="black"/>
                </a:solidFill>
                <a:latin typeface="Trebuchet MS"/>
                <a:cs typeface="Trebuchet MS"/>
              </a:rPr>
              <a:t> </a:t>
            </a:r>
            <a:endParaRPr lang="en-US" sz="2200" dirty="0">
              <a:latin typeface="Trebuchet MS"/>
              <a:cs typeface="Trebuchet MS"/>
            </a:endParaRPr>
          </a:p>
          <a:p>
            <a:pPr algn="just">
              <a:lnSpc>
                <a:spcPct val="90000"/>
              </a:lnSpc>
            </a:pPr>
            <a:endParaRPr lang="en-US" dirty="0">
              <a:latin typeface="Trebuchet MS"/>
              <a:cs typeface="Trebuchet MS"/>
            </a:endParaRPr>
          </a:p>
          <a:p>
            <a:pPr marL="342900" indent="-342900">
              <a:lnSpc>
                <a:spcPct val="90000"/>
              </a:lnSpc>
              <a:buFontTx/>
              <a:buChar char="-"/>
            </a:pPr>
            <a:endParaRPr lang="en-US" dirty="0">
              <a:latin typeface="Trebuchet MS"/>
              <a:cs typeface="Trebuchet MS"/>
            </a:endParaRPr>
          </a:p>
        </p:txBody>
      </p:sp>
    </p:spTree>
    <p:extLst>
      <p:ext uri="{BB962C8B-B14F-4D97-AF65-F5344CB8AC3E}">
        <p14:creationId xmlns:p14="http://schemas.microsoft.com/office/powerpoint/2010/main" val="3750078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3304715" y="371201"/>
            <a:ext cx="8310112" cy="633115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7" name="Immagine 6" descr="SlowFood-CE_CMYK.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59210" y="312702"/>
            <a:ext cx="1890958" cy="817046"/>
          </a:xfrm>
          <a:prstGeom prst="rect">
            <a:avLst/>
          </a:prstGeom>
        </p:spPr>
      </p:pic>
      <p:sp>
        <p:nvSpPr>
          <p:cNvPr id="9" name="Rettangolo 8"/>
          <p:cNvSpPr/>
          <p:nvPr/>
        </p:nvSpPr>
        <p:spPr>
          <a:xfrm>
            <a:off x="652533" y="610644"/>
            <a:ext cx="3313445" cy="78438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Training </a:t>
            </a:r>
            <a:r>
              <a:rPr lang="it-IT" dirty="0" err="1" smtClean="0"/>
              <a:t>course</a:t>
            </a:r>
            <a:r>
              <a:rPr lang="it-IT" dirty="0" smtClean="0"/>
              <a:t> on GCH </a:t>
            </a:r>
            <a:r>
              <a:rPr lang="it-IT" dirty="0" err="1"/>
              <a:t>identification</a:t>
            </a:r>
            <a:r>
              <a:rPr lang="it-IT" dirty="0"/>
              <a:t> and </a:t>
            </a:r>
            <a:r>
              <a:rPr lang="it-IT" dirty="0" err="1"/>
              <a:t>documentation</a:t>
            </a:r>
            <a:r>
              <a:rPr lang="it-IT" dirty="0" smtClean="0"/>
              <a:t> </a:t>
            </a:r>
            <a:endParaRPr lang="it-IT" dirty="0"/>
          </a:p>
        </p:txBody>
      </p:sp>
      <p:sp>
        <p:nvSpPr>
          <p:cNvPr id="10" name="CasellaDiTesto 9"/>
          <p:cNvSpPr txBox="1"/>
          <p:nvPr/>
        </p:nvSpPr>
        <p:spPr>
          <a:xfrm>
            <a:off x="617888" y="2317121"/>
            <a:ext cx="7888630" cy="3984681"/>
          </a:xfrm>
          <a:prstGeom prst="rect">
            <a:avLst/>
          </a:prstGeom>
          <a:noFill/>
        </p:spPr>
        <p:txBody>
          <a:bodyPr wrap="square" rtlCol="0">
            <a:spAutoFit/>
          </a:bodyPr>
          <a:lstStyle/>
          <a:p>
            <a:pPr marL="457200" indent="-457200">
              <a:lnSpc>
                <a:spcPct val="140000"/>
              </a:lnSpc>
              <a:buFont typeface="Wingdings" panose="05000000000000000000" pitchFamily="2" charset="2"/>
              <a:buChar char="q"/>
            </a:pPr>
            <a:r>
              <a:rPr lang="en-US" sz="2800" b="1" dirty="0" smtClean="0">
                <a:solidFill>
                  <a:srgbClr val="7F7F7F"/>
                </a:solidFill>
                <a:latin typeface="Trebuchet MS"/>
                <a:cs typeface="Trebuchet MS"/>
              </a:rPr>
              <a:t>Course aims</a:t>
            </a:r>
            <a:endParaRPr lang="en-US" sz="2800" b="1" dirty="0">
              <a:solidFill>
                <a:srgbClr val="7F7F7F"/>
              </a:solidFill>
              <a:latin typeface="Trebuchet MS"/>
              <a:cs typeface="Trebuchet MS"/>
            </a:endParaRPr>
          </a:p>
          <a:p>
            <a:pPr marL="457200" indent="-457200">
              <a:lnSpc>
                <a:spcPct val="140000"/>
              </a:lnSpc>
              <a:buFont typeface="Wingdings" panose="05000000000000000000" pitchFamily="2" charset="2"/>
              <a:buChar char="q"/>
            </a:pPr>
            <a:r>
              <a:rPr lang="en-US" sz="2800" b="1" dirty="0" smtClean="0">
                <a:solidFill>
                  <a:srgbClr val="7F7F7F"/>
                </a:solidFill>
                <a:latin typeface="Trebuchet MS"/>
                <a:cs typeface="Trebuchet MS"/>
              </a:rPr>
              <a:t>Benchmark theoretical framework: </a:t>
            </a:r>
            <a:br>
              <a:rPr lang="en-US" sz="2800" b="1" dirty="0" smtClean="0">
                <a:solidFill>
                  <a:srgbClr val="7F7F7F"/>
                </a:solidFill>
                <a:latin typeface="Trebuchet MS"/>
                <a:cs typeface="Trebuchet MS"/>
              </a:rPr>
            </a:br>
            <a:r>
              <a:rPr lang="en-US" sz="1400" b="1" dirty="0" smtClean="0">
                <a:solidFill>
                  <a:srgbClr val="7F7F7F"/>
                </a:solidFill>
                <a:latin typeface="Trebuchet MS"/>
                <a:cs typeface="Trebuchet MS"/>
              </a:rPr>
              <a:t>Ethno and biodiversity</a:t>
            </a:r>
          </a:p>
          <a:p>
            <a:pPr marL="457200" indent="-457200">
              <a:lnSpc>
                <a:spcPct val="140000"/>
              </a:lnSpc>
              <a:buFont typeface="Wingdings" panose="05000000000000000000" pitchFamily="2" charset="2"/>
              <a:buChar char="q"/>
            </a:pPr>
            <a:r>
              <a:rPr lang="en-US" sz="2800" b="1" dirty="0" smtClean="0">
                <a:solidFill>
                  <a:srgbClr val="92BF2B"/>
                </a:solidFill>
                <a:latin typeface="Trebuchet MS"/>
                <a:cs typeface="Trebuchet MS"/>
              </a:rPr>
              <a:t>Mapping</a:t>
            </a:r>
            <a:endParaRPr lang="en-US" sz="2800" b="1" dirty="0">
              <a:solidFill>
                <a:srgbClr val="92BF2B"/>
              </a:solidFill>
              <a:latin typeface="Trebuchet MS"/>
              <a:cs typeface="Trebuchet MS"/>
            </a:endParaRPr>
          </a:p>
          <a:p>
            <a:pPr marL="457200" indent="-457200">
              <a:lnSpc>
                <a:spcPct val="140000"/>
              </a:lnSpc>
              <a:buFont typeface="Wingdings" panose="05000000000000000000" pitchFamily="2" charset="2"/>
              <a:buChar char="q"/>
            </a:pPr>
            <a:r>
              <a:rPr lang="en-US" sz="2800" b="1" dirty="0" smtClean="0">
                <a:solidFill>
                  <a:schemeClr val="bg1">
                    <a:lumMod val="50000"/>
                  </a:schemeClr>
                </a:solidFill>
                <a:latin typeface="Trebuchet MS"/>
                <a:cs typeface="Trebuchet MS"/>
              </a:rPr>
              <a:t>Desk research</a:t>
            </a:r>
          </a:p>
          <a:p>
            <a:pPr marL="457200" indent="-457200">
              <a:lnSpc>
                <a:spcPct val="140000"/>
              </a:lnSpc>
              <a:buFont typeface="Wingdings" panose="05000000000000000000" pitchFamily="2" charset="2"/>
              <a:buChar char="q"/>
            </a:pPr>
            <a:r>
              <a:rPr lang="en-US" sz="2800" b="1" dirty="0" smtClean="0">
                <a:solidFill>
                  <a:schemeClr val="bg1">
                    <a:lumMod val="50000"/>
                  </a:schemeClr>
                </a:solidFill>
                <a:latin typeface="Trebuchet MS"/>
                <a:cs typeface="Trebuchet MS"/>
              </a:rPr>
              <a:t>Field research</a:t>
            </a:r>
          </a:p>
          <a:p>
            <a:pPr marL="457200" indent="-457200">
              <a:lnSpc>
                <a:spcPct val="140000"/>
              </a:lnSpc>
              <a:buFont typeface="Wingdings" panose="05000000000000000000" pitchFamily="2" charset="2"/>
              <a:buChar char="q"/>
            </a:pPr>
            <a:r>
              <a:rPr lang="en-US" sz="2800" b="1" dirty="0" smtClean="0">
                <a:solidFill>
                  <a:schemeClr val="bg1">
                    <a:lumMod val="50000"/>
                  </a:schemeClr>
                </a:solidFill>
                <a:latin typeface="Trebuchet MS"/>
                <a:cs typeface="Trebuchet MS"/>
              </a:rPr>
              <a:t>Best practices and useful info</a:t>
            </a:r>
            <a:endParaRPr lang="en-US" sz="2800" b="1" dirty="0">
              <a:solidFill>
                <a:schemeClr val="bg1">
                  <a:lumMod val="50000"/>
                </a:schemeClr>
              </a:solidFill>
              <a:latin typeface="Trebuchet MS"/>
              <a:cs typeface="Trebuchet MS"/>
            </a:endParaRPr>
          </a:p>
        </p:txBody>
      </p:sp>
    </p:spTree>
    <p:extLst>
      <p:ext uri="{BB962C8B-B14F-4D97-AF65-F5344CB8AC3E}">
        <p14:creationId xmlns:p14="http://schemas.microsoft.com/office/powerpoint/2010/main" val="28252308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668828" y="364998"/>
            <a:ext cx="5103489" cy="584776"/>
          </a:xfrm>
          <a:prstGeom prst="rect">
            <a:avLst/>
          </a:prstGeom>
          <a:noFill/>
        </p:spPr>
        <p:txBody>
          <a:bodyPr wrap="square" rtlCol="0">
            <a:spAutoFit/>
          </a:bodyPr>
          <a:lstStyle/>
          <a:p>
            <a:r>
              <a:rPr lang="it-IT" sz="3200" b="1" dirty="0" err="1" smtClean="0">
                <a:solidFill>
                  <a:srgbClr val="92BF2B"/>
                </a:solidFill>
                <a:latin typeface="Trebuchet MS"/>
                <a:cs typeface="Trebuchet MS"/>
              </a:rPr>
              <a:t>Mapping</a:t>
            </a:r>
            <a:endParaRPr lang="it-IT" sz="3200" b="1" dirty="0">
              <a:solidFill>
                <a:srgbClr val="92BF2B"/>
              </a:solidFill>
              <a:latin typeface="Trebuchet MS"/>
              <a:cs typeface="Trebuchet MS"/>
            </a:endParaRPr>
          </a:p>
        </p:txBody>
      </p:sp>
      <p:sp>
        <p:nvSpPr>
          <p:cNvPr id="2" name="CasellaDiTesto 1"/>
          <p:cNvSpPr txBox="1"/>
          <p:nvPr/>
        </p:nvSpPr>
        <p:spPr>
          <a:xfrm>
            <a:off x="752103" y="1260912"/>
            <a:ext cx="9813429" cy="6740306"/>
          </a:xfrm>
          <a:prstGeom prst="rect">
            <a:avLst/>
          </a:prstGeom>
          <a:noFill/>
        </p:spPr>
        <p:txBody>
          <a:bodyPr wrap="square" rtlCol="0">
            <a:spAutoFit/>
          </a:bodyPr>
          <a:lstStyle/>
          <a:p>
            <a:pPr algn="just"/>
            <a:r>
              <a:rPr lang="en-US" sz="2400" dirty="0" smtClean="0">
                <a:latin typeface="Trebuchet MS"/>
                <a:cs typeface="Trebuchet MS"/>
              </a:rPr>
              <a:t>A special </a:t>
            </a:r>
            <a:r>
              <a:rPr lang="en-US" sz="2400" b="1" dirty="0" smtClean="0">
                <a:latin typeface="Trebuchet MS"/>
                <a:cs typeface="Trebuchet MS"/>
              </a:rPr>
              <a:t>mapping technique</a:t>
            </a:r>
            <a:r>
              <a:rPr lang="en-US" sz="2400" dirty="0" smtClean="0">
                <a:latin typeface="Trebuchet MS"/>
                <a:cs typeface="Trebuchet MS"/>
              </a:rPr>
              <a:t> supplementing aspects of </a:t>
            </a:r>
            <a:r>
              <a:rPr lang="en-US" sz="2400" dirty="0" err="1" smtClean="0">
                <a:latin typeface="Trebuchet MS"/>
                <a:cs typeface="Trebuchet MS"/>
              </a:rPr>
              <a:t>ethnobiodiversity</a:t>
            </a:r>
            <a:r>
              <a:rPr lang="en-US" sz="2400" dirty="0" smtClean="0">
                <a:latin typeface="Trebuchet MS"/>
                <a:cs typeface="Trebuchet MS"/>
              </a:rPr>
              <a:t> with aspects of biodiversity has been developed for full in-depth analysis of the different local contexts that are taking part in the </a:t>
            </a:r>
            <a:r>
              <a:rPr lang="en-US" sz="2400" i="1" dirty="0" smtClean="0">
                <a:latin typeface="Trebuchet MS"/>
                <a:cs typeface="Trebuchet MS"/>
              </a:rPr>
              <a:t>Slow Food-CE: Culture, Heritage, Identity and Food </a:t>
            </a:r>
            <a:r>
              <a:rPr lang="en-US" sz="2400" dirty="0" smtClean="0">
                <a:latin typeface="Trebuchet MS"/>
                <a:cs typeface="Trebuchet MS"/>
              </a:rPr>
              <a:t>project.</a:t>
            </a:r>
          </a:p>
          <a:p>
            <a:pPr algn="just"/>
            <a:endParaRPr lang="en-US" sz="2400" dirty="0" smtClean="0">
              <a:latin typeface="Trebuchet MS"/>
              <a:cs typeface="Trebuchet MS"/>
            </a:endParaRPr>
          </a:p>
          <a:p>
            <a:pPr algn="just"/>
            <a:r>
              <a:rPr lang="en-US" sz="2400" dirty="0" smtClean="0">
                <a:latin typeface="Trebuchet MS"/>
                <a:cs typeface="Trebuchet MS"/>
              </a:rPr>
              <a:t>It provides methods and tools useful for the identification of the immaterial cultural heritage represented by local food.</a:t>
            </a:r>
          </a:p>
          <a:p>
            <a:pPr algn="just"/>
            <a:endParaRPr lang="en-US" sz="2400" dirty="0" smtClean="0">
              <a:latin typeface="Trebuchet MS"/>
              <a:cs typeface="Trebuchet MS"/>
            </a:endParaRPr>
          </a:p>
          <a:p>
            <a:pPr algn="just"/>
            <a:r>
              <a:rPr lang="en-US" sz="2400" dirty="0" smtClean="0">
                <a:latin typeface="Trebuchet MS"/>
                <a:cs typeface="Trebuchet MS"/>
              </a:rPr>
              <a:t>The technique is inspired by the consolidated one known as </a:t>
            </a:r>
            <a:r>
              <a:rPr lang="en-US" sz="2400" b="1" dirty="0" smtClean="0">
                <a:latin typeface="Trebuchet MS"/>
                <a:cs typeface="Trebuchet MS"/>
              </a:rPr>
              <a:t>cultural mapping</a:t>
            </a:r>
            <a:r>
              <a:rPr lang="en-US" sz="2400" dirty="0" smtClean="0">
                <a:latin typeface="Trebuchet MS"/>
                <a:cs typeface="Trebuchet MS"/>
              </a:rPr>
              <a:t> and refers to the </a:t>
            </a:r>
            <a:r>
              <a:rPr lang="en-US" sz="2400" b="1" dirty="0" smtClean="0">
                <a:latin typeface="Trebuchet MS"/>
                <a:cs typeface="Trebuchet MS"/>
              </a:rPr>
              <a:t>identification</a:t>
            </a:r>
            <a:r>
              <a:rPr lang="en-US" sz="2400" dirty="0" smtClean="0">
                <a:latin typeface="Trebuchet MS"/>
                <a:cs typeface="Trebuchet MS"/>
              </a:rPr>
              <a:t> of everything to be found in an urban and </a:t>
            </a:r>
            <a:r>
              <a:rPr lang="en-US" sz="2400" dirty="0" err="1" smtClean="0">
                <a:latin typeface="Trebuchet MS"/>
                <a:cs typeface="Trebuchet MS"/>
              </a:rPr>
              <a:t>peri</a:t>
            </a:r>
            <a:r>
              <a:rPr lang="en-US" sz="2400" dirty="0" smtClean="0">
                <a:latin typeface="Trebuchet MS"/>
                <a:cs typeface="Trebuchet MS"/>
              </a:rPr>
              <a:t>-urban area which is associated with traditional food production and consumption, and thus represents a cultural resource worthy of valorization.</a:t>
            </a:r>
          </a:p>
          <a:p>
            <a:pPr algn="just"/>
            <a:endParaRPr lang="en-US" sz="2400" dirty="0" smtClean="0">
              <a:latin typeface="Trebuchet MS"/>
              <a:cs typeface="Trebuchet MS"/>
            </a:endParaRPr>
          </a:p>
          <a:p>
            <a:pPr algn="just"/>
            <a:endParaRPr lang="en-US" sz="2400" dirty="0" smtClean="0">
              <a:latin typeface="Trebuchet MS"/>
              <a:cs typeface="Trebuchet MS"/>
            </a:endParaRPr>
          </a:p>
          <a:p>
            <a:pPr algn="just"/>
            <a:endParaRPr lang="en-US" sz="2400" dirty="0" smtClean="0">
              <a:latin typeface="Trebuchet MS"/>
              <a:cs typeface="Trebuchet MS"/>
            </a:endParaRPr>
          </a:p>
          <a:p>
            <a:endParaRPr lang="en-US" sz="2400" dirty="0">
              <a:latin typeface="Trebuchet MS"/>
              <a:cs typeface="Trebuchet MS"/>
            </a:endParaRPr>
          </a:p>
        </p:txBody>
      </p:sp>
      <p:pic>
        <p:nvPicPr>
          <p:cNvPr id="4" name="Immagine 3" descr="SlowFood-CE_CMYK.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59210" y="312702"/>
            <a:ext cx="1890958" cy="817046"/>
          </a:xfrm>
          <a:prstGeom prst="rect">
            <a:avLst/>
          </a:prstGeom>
        </p:spPr>
      </p:pic>
    </p:spTree>
    <p:extLst>
      <p:ext uri="{BB962C8B-B14F-4D97-AF65-F5344CB8AC3E}">
        <p14:creationId xmlns:p14="http://schemas.microsoft.com/office/powerpoint/2010/main" val="62509737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7837</TotalTime>
  <Words>1967</Words>
  <Application>Microsoft Macintosh PowerPoint</Application>
  <PresentationFormat>Personalizzato</PresentationFormat>
  <Paragraphs>279</Paragraphs>
  <Slides>23</Slides>
  <Notes>13</Notes>
  <HiddenSlides>0</HiddenSlides>
  <MMClips>0</MMClips>
  <ScaleCrop>false</ScaleCrop>
  <HeadingPairs>
    <vt:vector size="4" baseType="variant">
      <vt:variant>
        <vt:lpstr>Tema</vt:lpstr>
      </vt:variant>
      <vt:variant>
        <vt:i4>1</vt:i4>
      </vt:variant>
      <vt:variant>
        <vt:lpstr>Titoli diapositive</vt:lpstr>
      </vt:variant>
      <vt:variant>
        <vt:i4>23</vt:i4>
      </vt:variant>
    </vt:vector>
  </HeadingPairs>
  <TitlesOfParts>
    <vt:vector size="24" baseType="lpstr">
      <vt:lpstr>Tema di Office</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Chiara Monge</dc:creator>
  <cp:lastModifiedBy>iMac Grafico</cp:lastModifiedBy>
  <cp:revision>510</cp:revision>
  <cp:lastPrinted>2018-03-09T10:11:17Z</cp:lastPrinted>
  <dcterms:created xsi:type="dcterms:W3CDTF">2018-02-21T15:38:30Z</dcterms:created>
  <dcterms:modified xsi:type="dcterms:W3CDTF">2018-05-02T15:40:04Z</dcterms:modified>
</cp:coreProperties>
</file>