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5" r:id="rId2"/>
    <p:sldId id="258" r:id="rId3"/>
    <p:sldId id="257" r:id="rId4"/>
    <p:sldId id="302" r:id="rId5"/>
    <p:sldId id="303" r:id="rId6"/>
    <p:sldId id="304" r:id="rId7"/>
    <p:sldId id="305" r:id="rId8"/>
    <p:sldId id="307" r:id="rId9"/>
    <p:sldId id="308" r:id="rId10"/>
    <p:sldId id="310" r:id="rId11"/>
    <p:sldId id="311" r:id="rId12"/>
    <p:sldId id="301" r:id="rId13"/>
    <p:sldId id="312" r:id="rId14"/>
    <p:sldId id="313" r:id="rId15"/>
    <p:sldId id="314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2B"/>
    <a:srgbClr val="9999FF"/>
    <a:srgbClr val="0099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84953" autoAdjust="0"/>
  </p:normalViewPr>
  <p:slideViewPr>
    <p:cSldViewPr snapToGrid="0" showGuides="1">
      <p:cViewPr varScale="1">
        <p:scale>
          <a:sx n="131" d="100"/>
          <a:sy n="131" d="100"/>
        </p:scale>
        <p:origin x="2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 hasCustomPrompt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 hasCustomPrompt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004B-390A-4E48-B3CF-C98743C2AF07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 hasCustomPrompt="1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 hasCustomPrompt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Fare clic per modificare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 hasCustomPrompt="1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 hasCustomPrompt="1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97F1-82FA-1345-BCCA-3C9D5A77E3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7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Za daljnje</a:t>
            </a:r>
            <a:r>
              <a:rPr lang="hr-HR" baseline="0"/>
              <a:t> rasprave o temi:</a:t>
            </a:r>
          </a:p>
          <a:p>
            <a:r>
              <a:rPr lang="hr-HR"/>
              <a:t>- predstavite </a:t>
            </a:r>
            <a:r>
              <a:rPr lang="hr-HR" b="1"/>
              <a:t>Slow Food tržišta kao najbolju praksu</a:t>
            </a:r>
            <a:r>
              <a:rPr lang="hr-HR" baseline="0"/>
              <a:t> ove skupine; pronađite informacije za dijeljenje na web-lokaciji https://www.fondazioneslowfood.com/en/what-we-do/earth-markets/</a:t>
            </a:r>
          </a:p>
          <a:p>
            <a:pPr marL="0" indent="0">
              <a:buFontTx/>
              <a:buNone/>
            </a:pPr>
            <a:r>
              <a:rPr lang="hr-HR" baseline="0"/>
              <a:t>- ispišite i podijelite «smjernice» - preuzmite dokument ovdje </a:t>
            </a:r>
            <a:r>
              <a:rPr lang="hr-HR" baseline="0">
                <a:sym typeface="Wingdings" panose="05000000000000000000" pitchFamily="2" charset="2"/>
              </a:rPr>
              <a:t></a:t>
            </a:r>
            <a:r>
              <a:rPr lang="hr-HR" baseline="0"/>
              <a:t> http://www.granaidellamemoria.it/edu/pluginfile.php/464/mod_page/content/22/PUBLIC%20MARKETS_The%20guidelines.pdf</a:t>
            </a:r>
          </a:p>
          <a:p>
            <a:pPr marL="171450" indent="-171450">
              <a:buFontTx/>
              <a:buChar char="-"/>
            </a:pPr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70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Za daljnje</a:t>
            </a:r>
            <a:r>
              <a:rPr lang="hr-HR" baseline="0"/>
              <a:t> rasprave o temi:</a:t>
            </a:r>
          </a:p>
          <a:p>
            <a:pPr marL="171450" indent="-171450">
              <a:buFontTx/>
              <a:buChar char="-"/>
            </a:pPr>
            <a:r>
              <a:rPr lang="hr-HR"/>
              <a:t>predstavite </a:t>
            </a:r>
            <a:r>
              <a:rPr lang="hr-HR" sz="1200" b="1" i="0" u="none" strike="noStrike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Slow Food savez kuhara </a:t>
            </a:r>
            <a:r>
              <a:rPr lang="hr-HR" baseline="0"/>
              <a:t>ove skupine; pronađite informacije za dijeljenje na web-lokaciji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hr-HR" baseline="0"/>
              <a:t>prikažite videozapise koje možete pronaći ovdje u Moodle-u </a:t>
            </a:r>
            <a:r>
              <a:rPr lang="hr-HR" baseline="0">
                <a:sym typeface="Wingdings" panose="05000000000000000000" pitchFamily="2" charset="2"/>
              </a:rPr>
              <a:t></a:t>
            </a:r>
            <a:r>
              <a:rPr lang="hr-HR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hr-HR" baseline="0"/>
              <a:t>- ispišite i podijelite «smjernice» - preuzmite dokument ovdje </a:t>
            </a:r>
            <a:r>
              <a:rPr lang="hr-HR" baseline="0">
                <a:sym typeface="Wingdings" panose="05000000000000000000" pitchFamily="2" charset="2"/>
              </a:rPr>
              <a:t></a:t>
            </a:r>
            <a:r>
              <a:rPr lang="hr-HR" baseline="0"/>
              <a:t> http://www.granaidellamemoria.it/edu/pluginfile.php/476/mod_page/content/25/COOKS%20AND%20CHEFS_The%20guidelines.pdf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726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Za daljnje</a:t>
            </a:r>
            <a:r>
              <a:rPr lang="hr-HR" baseline="0"/>
              <a:t> rasprave o temi:</a:t>
            </a:r>
          </a:p>
          <a:p>
            <a:pPr marL="171450" indent="-171450">
              <a:buFontTx/>
              <a:buChar char="-"/>
            </a:pPr>
            <a:r>
              <a:rPr lang="hr-HR"/>
              <a:t>predstavite </a:t>
            </a:r>
            <a:r>
              <a:rPr lang="hr-HR" b="1"/>
              <a:t>Slow</a:t>
            </a:r>
            <a:r>
              <a:rPr lang="hr-HR" b="1" baseline="0"/>
              <a:t> Food putovanje kao najbolju praksu </a:t>
            </a:r>
            <a:r>
              <a:rPr lang="hr-HR" baseline="0"/>
              <a:t>ove skupine; pronađite informacije za dijeljenje na web-lokaciji https://www.fondazioneslowfood.com/en/what-we-do/slow-food-chefs-alliance/</a:t>
            </a:r>
          </a:p>
          <a:p>
            <a:pPr marL="171450" indent="-171450">
              <a:buFontTx/>
              <a:buChar char="-"/>
            </a:pPr>
            <a:r>
              <a:rPr lang="hr-HR" baseline="0"/>
              <a:t>prikažite videozapise koje možete pronaći ovdje u Moodle-u </a:t>
            </a:r>
            <a:r>
              <a:rPr lang="hr-HR" baseline="0">
                <a:sym typeface="Wingdings" panose="05000000000000000000" pitchFamily="2" charset="2"/>
              </a:rPr>
              <a:t></a:t>
            </a:r>
            <a:r>
              <a:rPr lang="hr-HR" baseline="0"/>
              <a:t> http://www.granaidellamemoria.it/edu/mod/page/view.php?id=176</a:t>
            </a:r>
          </a:p>
          <a:p>
            <a:pPr marL="0" indent="0">
              <a:buFontTx/>
              <a:buNone/>
            </a:pPr>
            <a:r>
              <a:rPr lang="hr-HR" baseline="0"/>
              <a:t>- ispišite i podijelite «smjernice» - preuzmite dokument ovdje </a:t>
            </a:r>
            <a:r>
              <a:rPr lang="hr-HR" baseline="0">
                <a:sym typeface="Wingdings" panose="05000000000000000000" pitchFamily="2" charset="2"/>
              </a:rPr>
              <a:t></a:t>
            </a:r>
            <a:r>
              <a:rPr lang="hr-HR" baseline="0"/>
              <a:t> http://www.granaidellamemoria.it/edu/pluginfile.php/479/mod_page/content/34/SLOW%20TRAVEL_The%20guidelines.pdf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79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Za daljnje</a:t>
            </a:r>
            <a:r>
              <a:rPr lang="hr-HR" baseline="0"/>
              <a:t> rasprave o temi:</a:t>
            </a:r>
          </a:p>
          <a:p>
            <a:pPr marL="171450" indent="-171450">
              <a:buFontTx/>
              <a:buChar char="-"/>
            </a:pPr>
            <a:r>
              <a:rPr lang="hr-HR"/>
              <a:t>Predstavite </a:t>
            </a:r>
            <a:r>
              <a:rPr lang="hr-HR" b="1"/>
              <a:t>Slow</a:t>
            </a:r>
            <a:r>
              <a:rPr lang="hr-HR" b="1" baseline="0"/>
              <a:t> Food manifest obrazovanja </a:t>
            </a:r>
            <a:r>
              <a:rPr lang="hr-HR" b="0" baseline="0"/>
              <a:t>(preuzmite dokument ovdje </a:t>
            </a:r>
            <a:r>
              <a:rPr lang="hr-HR" b="0" baseline="0">
                <a:sym typeface="Wingdings" panose="05000000000000000000" pitchFamily="2" charset="2"/>
              </a:rPr>
              <a:t></a:t>
            </a:r>
            <a:r>
              <a:rPr lang="hr-HR" b="0" baseline="0"/>
              <a:t> http://slowfood.com/filemanager/official_docs/SlowFood_Education_manifesto.pdf</a:t>
            </a:r>
          </a:p>
          <a:p>
            <a:pPr marL="171450" indent="-171450">
              <a:buFontTx/>
              <a:buChar char="-"/>
            </a:pPr>
            <a:r>
              <a:rPr lang="hr-HR" b="0"/>
              <a:t>Više informacija o pristupu Slow Food obrazovanja potražite u priručniku</a:t>
            </a:r>
            <a:r>
              <a:rPr lang="hr-HR" b="0" baseline="0"/>
              <a:t> </a:t>
            </a:r>
            <a:r>
              <a:rPr lang="hr-HR" b="0" baseline="0">
                <a:sym typeface="Wingdings" panose="05000000000000000000" pitchFamily="2" charset="2"/>
              </a:rPr>
              <a:t></a:t>
            </a:r>
            <a:r>
              <a:rPr lang="hr-HR" b="0" baseline="0"/>
              <a:t> http://slowfood.com/filemanager/Education/ENG_manuale.pdf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A97F1-82FA-1345-BCCA-3C9D5A77E3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22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82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9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97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49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4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708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81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 hasCustomPrompt="1"/>
          </p:nvPr>
        </p:nvSpPr>
        <p:spPr/>
        <p:txBody>
          <a:bodyPr/>
          <a:lstStyle/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 hasCustomPrompt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 hasCustomPrompt="1"/>
          </p:nvPr>
        </p:nvSpPr>
        <p:spPr/>
        <p:txBody>
          <a:bodyPr/>
          <a:lstStyle/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396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Modifica gli stili del testo dello schema</a:t>
            </a:r>
          </a:p>
          <a:p>
            <a:pPr lvl="1"/>
            <a:r>
              <a:rPr lang="hr-HR"/>
              <a:t>Secondo livello</a:t>
            </a:r>
          </a:p>
          <a:p>
            <a:pPr lvl="2"/>
            <a:r>
              <a:rPr lang="hr-HR"/>
              <a:t>Terzo livello</a:t>
            </a:r>
          </a:p>
          <a:p>
            <a:pPr lvl="3"/>
            <a:r>
              <a:rPr lang="hr-HR"/>
              <a:t>Quarto livello</a:t>
            </a:r>
          </a:p>
          <a:p>
            <a:pPr lvl="4"/>
            <a:r>
              <a:rPr lang="hr-HR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 hasCustomPrompt="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44EF-25A3-4523-9F30-C70108D64AFD}" type="datetimeFigureOut">
              <a:rPr lang="it-IT" smtClean="0"/>
              <a:t>04/07/19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 hasCustomPrompt="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 hasCustomPrompt="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0923-377E-41CC-9CB2-25E7AF23B9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62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8-05-02 alle 16.3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7137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" y="5595802"/>
            <a:ext cx="12192002" cy="126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24316" y="52786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spcAft>
                <a:spcPts val="1200"/>
              </a:spcAft>
              <a:buNone/>
            </a:pPr>
            <a:endParaRPr lang="it-IT" sz="3000" b="1" kern="3600" cap="all" spc="-100" dirty="0">
              <a:solidFill>
                <a:srgbClr val="7E93A5"/>
              </a:solidFill>
              <a:latin typeface="Trebuchet MS"/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TRENING VALORIZACIJE RESURSA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rPr>
              <a:t>GASTRONOMSKO-KULTURNE BAŠTINE (GCH)</a:t>
            </a:r>
          </a:p>
        </p:txBody>
      </p:sp>
    </p:spTree>
    <p:extLst>
      <p:ext uri="{BB962C8B-B14F-4D97-AF65-F5344CB8AC3E}">
        <p14:creationId xmlns:p14="http://schemas.microsoft.com/office/powerpoint/2010/main" val="5130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Ciljevi treninga i faza projekta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Valorizacija: što to znači?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pristup valorizaciji i projektima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Kako valorizirati: 4 skupine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47803" y="312702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Trening valorizacije resursa </a:t>
            </a:r>
          </a:p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gastronomsko-kulturne baštine (GCH)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547803" y="138992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009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25427" y="1243786"/>
            <a:ext cx="45942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>
                <a:latin typeface="Trebuchet MS"/>
                <a:cs typeface="Trebuchet MS"/>
              </a:rPr>
              <a:t>Skupine </a:t>
            </a:r>
            <a:r>
              <a:rPr lang="hr-HR" sz="2000">
                <a:latin typeface="Trebuchet MS"/>
                <a:cs typeface="Trebuchet MS"/>
              </a:rPr>
              <a:t>su identificirane kako bi se grupirale moguće različite inicijative i aktivnosti u pokušaju valorizacije kulturne baštine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804" y="311895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Kako valorizirati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25427" y="1046443"/>
            <a:ext cx="8723414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arrotondato 1"/>
          <p:cNvSpPr/>
          <p:nvPr/>
        </p:nvSpPr>
        <p:spPr>
          <a:xfrm>
            <a:off x="819393" y="3131870"/>
            <a:ext cx="4043552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rgbClr val="92BF2B"/>
                </a:solidFill>
                <a:latin typeface="Trebuchet MS"/>
                <a:cs typeface="Trebuchet MS"/>
              </a:rPr>
              <a:t>JAVNA TRŽIŠTA 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772006" y="4032114"/>
            <a:ext cx="409093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rgbClr val="92BF2B"/>
                </a:solidFill>
                <a:latin typeface="Trebuchet MS"/>
                <a:cs typeface="Trebuchet MS"/>
              </a:rPr>
              <a:t>KUHARI I ŠEFOVI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772007" y="4978574"/>
            <a:ext cx="4090938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rgbClr val="92BF2B"/>
                </a:solidFill>
                <a:latin typeface="Trebuchet MS"/>
                <a:cs typeface="Trebuchet MS"/>
              </a:rPr>
              <a:t>ODRŽIVI TURIZAM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729115" y="5945277"/>
            <a:ext cx="4176719" cy="7169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rgbClr val="92BF2B"/>
                </a:solidFill>
                <a:latin typeface="Trebuchet MS"/>
                <a:cs typeface="Trebuchet MS"/>
              </a:rPr>
              <a:t>OBRAZOVANJE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6186278" y="3131870"/>
            <a:ext cx="4409464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TRŽIŠTE ZEMLJE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138891" y="4032114"/>
            <a:ext cx="4461140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SAVEZ KUHARA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138892" y="4978574"/>
            <a:ext cx="4461138" cy="7169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PUTOVANJA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6160440" y="5930425"/>
            <a:ext cx="4461138" cy="731823"/>
          </a:xfrm>
          <a:prstGeom prst="roundRect">
            <a:avLst>
              <a:gd name="adj" fmla="val 189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 FOOD OBRAZOVANJE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4987134" y="3535320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994060" y="4415084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000986" y="534680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07912" y="6288913"/>
            <a:ext cx="925293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6093874" y="1206653"/>
            <a:ext cx="5491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>
                <a:latin typeface="Trebuchet MS"/>
                <a:cs typeface="Trebuchet MS"/>
              </a:rPr>
              <a:t>Najbolje prakse</a:t>
            </a:r>
          </a:p>
          <a:p>
            <a:r>
              <a:rPr lang="hr-HR" sz="2000">
                <a:latin typeface="Trebuchet MS"/>
                <a:cs typeface="Trebuchet MS"/>
              </a:rPr>
              <a:t>Projekti koji su primjeri valorizacije GCH-a. Razvijene od Slow Food-a, njihove metodologije i alati mogu se koristiti za razvoj pilot aktivnosti </a:t>
            </a:r>
          </a:p>
        </p:txBody>
      </p:sp>
    </p:spTree>
    <p:extLst>
      <p:ext uri="{BB962C8B-B14F-4D97-AF65-F5344CB8AC3E}">
        <p14:creationId xmlns:p14="http://schemas.microsoft.com/office/powerpoint/2010/main" val="37678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Javna tržišta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8135" y="3396594"/>
            <a:ext cx="9754436" cy="31947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hr-HR" sz="2400" b="1">
                <a:solidFill>
                  <a:schemeClr val="accent6"/>
                </a:solidFill>
                <a:latin typeface="Trebuchet MS"/>
                <a:cs typeface="Trebuchet MS"/>
              </a:rPr>
              <a:t>Izravna prodaja </a:t>
            </a:r>
            <a:r>
              <a:rPr lang="hr-HR" sz="2000">
                <a:solidFill>
                  <a:schemeClr val="accent6"/>
                </a:solidFill>
                <a:latin typeface="Trebuchet MS"/>
                <a:cs typeface="Trebuchet MS"/>
              </a:rPr>
              <a:t>(od proizvođača do potrošača)</a:t>
            </a:r>
          </a:p>
          <a:p>
            <a:pPr>
              <a:lnSpc>
                <a:spcPct val="140000"/>
              </a:lnSpc>
            </a:pPr>
            <a:r>
              <a:rPr lang="hr-HR" sz="2400" b="1">
                <a:solidFill>
                  <a:schemeClr val="accent6"/>
                </a:solidFill>
                <a:latin typeface="Trebuchet MS"/>
                <a:cs typeface="Trebuchet MS"/>
              </a:rPr>
              <a:t>Urbane zajednice </a:t>
            </a:r>
            <a:r>
              <a:rPr lang="hr-HR" sz="2400">
                <a:solidFill>
                  <a:schemeClr val="accent6"/>
                </a:solidFill>
                <a:latin typeface="Trebuchet MS"/>
                <a:cs typeface="Trebuchet MS"/>
              </a:rPr>
              <a:t>susreću se s</a:t>
            </a:r>
            <a:r>
              <a:rPr lang="hr-HR" sz="2400" b="1">
                <a:solidFill>
                  <a:schemeClr val="accent6"/>
                </a:solidFill>
                <a:latin typeface="Trebuchet MS"/>
                <a:cs typeface="Trebuchet MS"/>
              </a:rPr>
              <a:t> poljoprivrednicima</a:t>
            </a:r>
          </a:p>
          <a:p>
            <a:pPr>
              <a:lnSpc>
                <a:spcPct val="140000"/>
              </a:lnSpc>
            </a:pPr>
            <a:r>
              <a:rPr lang="hr-HR" sz="2400" b="1">
                <a:solidFill>
                  <a:schemeClr val="accent6"/>
                </a:solidFill>
                <a:latin typeface="Trebuchet MS"/>
                <a:cs typeface="Trebuchet MS"/>
              </a:rPr>
              <a:t>Specifični proizvodi visoke kvalitete</a:t>
            </a:r>
          </a:p>
          <a:p>
            <a:pPr>
              <a:lnSpc>
                <a:spcPct val="140000"/>
              </a:lnSpc>
            </a:pPr>
            <a:r>
              <a:rPr lang="hr-HR" sz="2400" b="1">
                <a:solidFill>
                  <a:schemeClr val="accent6"/>
                </a:solidFill>
                <a:latin typeface="Trebuchet MS"/>
                <a:cs typeface="Trebuchet MS"/>
              </a:rPr>
              <a:t>Višenamjenska</a:t>
            </a:r>
            <a:r>
              <a:rPr lang="hr-HR" sz="2400" b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prodaja, kupnja, sastanak, razmjena znanja, obuka, testiranje, umrežavanje, stvaranje zajednice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3" y="1199686"/>
            <a:ext cx="5644528" cy="201907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5" y="1426824"/>
            <a:ext cx="40402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 dirty="0">
                <a:latin typeface="Trebuchet MS"/>
                <a:cs typeface="Trebuchet MS"/>
              </a:rPr>
              <a:t>Koja je njihova uloga</a:t>
            </a:r>
          </a:p>
          <a:p>
            <a:r>
              <a:rPr lang="hr-HR" sz="3000" b="1" dirty="0">
                <a:latin typeface="Trebuchet MS"/>
                <a:cs typeface="Trebuchet MS"/>
              </a:rPr>
              <a:t>u valorizaciji </a:t>
            </a:r>
          </a:p>
          <a:p>
            <a:r>
              <a:rPr lang="hr-HR" sz="3000" b="1" dirty="0">
                <a:latin typeface="Trebuchet MS"/>
                <a:cs typeface="Trebuchet MS"/>
              </a:rPr>
              <a:t>GHC-a?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160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265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Kuhari i šefovi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16218" y="3249628"/>
            <a:ext cx="9754436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accent6"/>
                </a:solidFill>
                <a:latin typeface="Trebuchet MS"/>
                <a:cs typeface="Trebuchet MS"/>
              </a:rPr>
              <a:t>stvoriti odnose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uzajamnog razumijevanja i suradnje </a:t>
            </a:r>
            <a:r>
              <a:rPr lang="hr-HR" sz="2400" b="1" dirty="0">
                <a:solidFill>
                  <a:schemeClr val="accent6"/>
                </a:solidFill>
                <a:latin typeface="Trebuchet MS"/>
                <a:cs typeface="Trebuchet MS"/>
              </a:rPr>
              <a:t>s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malim, lokalnim, održivim </a:t>
            </a:r>
            <a:r>
              <a:rPr lang="hr-HR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proizvođačima hrane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;</a:t>
            </a:r>
          </a:p>
          <a:p>
            <a:endParaRPr lang="en-US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b="1" dirty="0">
                <a:solidFill>
                  <a:schemeClr val="accent6"/>
                </a:solidFill>
                <a:latin typeface="Trebuchet MS"/>
                <a:cs typeface="Trebuchet MS"/>
              </a:rPr>
              <a:t>promicati održivost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r-HR" sz="2400" b="1" dirty="0">
                <a:solidFill>
                  <a:schemeClr val="accent6"/>
                </a:solidFill>
                <a:latin typeface="Trebuchet MS"/>
                <a:cs typeface="Trebuchet MS"/>
              </a:rPr>
              <a:t>potrošnje hrane </a:t>
            </a:r>
            <a: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informiranjem potrošača o biološkoj raznolikosti, ekološkom otisku hrane, održivom uzgoju i ribarstvu, odgovornoj potrošnji mesa itd.</a:t>
            </a:r>
            <a:br>
              <a:rPr lang="hr-HR" sz="24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</a:br>
            <a:endParaRPr lang="hr-HR" sz="2400" b="1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>
                <a:latin typeface="Trebuchet MS"/>
                <a:cs typeface="Trebuchet MS"/>
              </a:rPr>
              <a:t>Koja je njihova uloga</a:t>
            </a:r>
          </a:p>
          <a:p>
            <a:r>
              <a:rPr lang="hr-HR" sz="3000" b="1">
                <a:latin typeface="Trebuchet MS"/>
                <a:cs typeface="Trebuchet MS"/>
              </a:rPr>
              <a:t>u valorizaciji </a:t>
            </a:r>
          </a:p>
          <a:p>
            <a:r>
              <a:rPr lang="hr-HR" sz="3000" b="1">
                <a:latin typeface="Trebuchet MS"/>
                <a:cs typeface="Trebuchet MS"/>
              </a:rPr>
              <a:t>GHC-a?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96" t="1" r="38450" b="-1"/>
          <a:stretch/>
        </p:blipFill>
        <p:spPr>
          <a:xfrm>
            <a:off x="3882781" y="1387927"/>
            <a:ext cx="6966386" cy="1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42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3959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Održivi turizam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651714" y="101141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135739"/>
            <a:ext cx="9754436" cy="20005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6"/>
              </a:solidFill>
              <a:latin typeface="Trebuchet MS"/>
              <a:cs typeface="Trebuchet M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Optimalno koristiti resurse okoliša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održavajući bitne ekološke procese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Očuvati prirodnu baštinu i biološku raznolikost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Poštovati društveno-kulturnu autentičnost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zajednica domaćina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Osigurati održive, dugoročne gospodarske operacije,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pružite pravedno raspodijeljene društveno-ekonomske koristi svim sudionicima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426824"/>
            <a:ext cx="4398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 dirty="0">
                <a:latin typeface="Trebuchet MS"/>
                <a:cs typeface="Trebuchet MS"/>
              </a:rPr>
              <a:t>Koja je njegova uloga</a:t>
            </a:r>
          </a:p>
          <a:p>
            <a:r>
              <a:rPr lang="hr-HR" sz="3000" b="1" dirty="0">
                <a:latin typeface="Trebuchet MS"/>
                <a:cs typeface="Trebuchet MS"/>
              </a:rPr>
              <a:t>u valorizaciji </a:t>
            </a:r>
          </a:p>
          <a:p>
            <a:r>
              <a:rPr lang="hr-HR" sz="3000" b="1" dirty="0">
                <a:latin typeface="Trebuchet MS"/>
                <a:cs typeface="Trebuchet MS"/>
              </a:rPr>
              <a:t>GHC-a?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3" t="419" r="24184" b="5749"/>
          <a:stretch/>
        </p:blipFill>
        <p:spPr>
          <a:xfrm>
            <a:off x="4594731" y="1251316"/>
            <a:ext cx="6202179" cy="165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47804" y="311895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Obrazovanje</a:t>
            </a:r>
          </a:p>
        </p:txBody>
      </p:sp>
      <p:cxnSp>
        <p:nvCxnSpPr>
          <p:cNvPr id="6" name="Connettore diritto 5"/>
          <p:cNvCxnSpPr/>
          <p:nvPr/>
        </p:nvCxnSpPr>
        <p:spPr>
          <a:xfrm flipV="1">
            <a:off x="547804" y="949039"/>
            <a:ext cx="9754436" cy="37495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47804" y="3228954"/>
            <a:ext cx="9754436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Prepoznati kulturno i ekosustavno naslijeđe kao zajedničku robu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koja se valorizira i prenosi.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Povećati svijest o održivom korištenju kulturne baštine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Povećati osjećaj pripadnosti kulturnoj baštini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, razvijati projekte koji promiču emocionalne veze i kulturnu asimilaciju kroz valorizaciju različitih elemenata teritorija</a:t>
            </a:r>
            <a:r>
              <a:rPr lang="hr-HR" sz="2000" b="1" dirty="0">
                <a:latin typeface="Trebuchet MS"/>
                <a:cs typeface="Trebuchet MS"/>
              </a:rPr>
              <a:t> </a:t>
            </a: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Razvijati i promicati mreže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koje uključuju škole, javne vlasti, kulturne institucije i područje na kojem djeluju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b="1" dirty="0">
                <a:solidFill>
                  <a:schemeClr val="accent6"/>
                </a:solidFill>
                <a:latin typeface="Trebuchet MS"/>
                <a:cs typeface="Trebuchet MS"/>
              </a:rPr>
              <a:t>Razvijati mislena i iskustvena "putovanja" </a:t>
            </a:r>
            <a:r>
              <a:rPr lang="hr-H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/>
                <a:cs typeface="Trebuchet MS"/>
              </a:rPr>
              <a:t>usmjerena na razumijevanje teritorija kao "rasprostranjenog kulturnog dobra“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4" y="1485710"/>
            <a:ext cx="4945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3200" b="1" dirty="0">
              <a:latin typeface="Trebuchet MS"/>
              <a:cs typeface="Trebuchet MS"/>
            </a:endParaRP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7804" y="1335789"/>
            <a:ext cx="43986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b="1" dirty="0">
                <a:latin typeface="Trebuchet MS"/>
                <a:cs typeface="Trebuchet MS"/>
              </a:rPr>
              <a:t>Koja je njegova uloga</a:t>
            </a:r>
          </a:p>
          <a:p>
            <a:r>
              <a:rPr lang="hr-HR" sz="3000" b="1" dirty="0">
                <a:latin typeface="Trebuchet MS"/>
                <a:cs typeface="Trebuchet MS"/>
              </a:rPr>
              <a:t>u valorizaciji </a:t>
            </a:r>
          </a:p>
          <a:p>
            <a:r>
              <a:rPr lang="hr-HR" sz="3000" b="1" dirty="0">
                <a:latin typeface="Trebuchet MS"/>
                <a:cs typeface="Trebuchet MS"/>
              </a:rPr>
              <a:t>GHC-a? </a:t>
            </a:r>
          </a:p>
          <a:p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54" y="1136603"/>
            <a:ext cx="5070286" cy="1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4" y="2391713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Ciljevi treninga i faza projekta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Valorizacija: što to znači?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pristup valorizaciji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Kako valorizirati: 4 skupine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8648" y="274766"/>
            <a:ext cx="788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Trening valorizacije resursa </a:t>
            </a:r>
          </a:p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gastronomsko-kulturne baštine (GCH)</a:t>
            </a: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547804" y="1351984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5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32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Ciljevi treninga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138056" y="2738815"/>
            <a:ext cx="6134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Trebuchet MS"/>
                <a:cs typeface="Trebuchet MS"/>
              </a:rPr>
              <a:t>Cilj treninga je pružiti osnovne koncepte, najbolje prakse i smjernice za </a:t>
            </a:r>
            <a:r>
              <a:rPr lang="hr-HR" sz="2400" dirty="0">
                <a:solidFill>
                  <a:srgbClr val="92BF2B"/>
                </a:solidFill>
                <a:latin typeface="Trebuchet MS"/>
                <a:cs typeface="Trebuchet MS"/>
              </a:rPr>
              <a:t>održivu valorizaciju</a:t>
            </a:r>
            <a:r>
              <a:rPr lang="hr-HR" sz="2400" dirty="0">
                <a:latin typeface="Trebuchet MS"/>
                <a:cs typeface="Trebuchet MS"/>
              </a:rPr>
              <a:t> namirnica koje su dio gastronomsko-kulturne baštine (GCH) teritorija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2" y="2468248"/>
            <a:ext cx="4659630" cy="2480126"/>
          </a:xfrm>
          <a:prstGeom prst="rect">
            <a:avLst/>
          </a:prstGeom>
        </p:spPr>
      </p:pic>
      <p:cxnSp>
        <p:nvCxnSpPr>
          <p:cNvPr id="8" name="Connettore diritto 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1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e 20"/>
          <p:cNvSpPr/>
          <p:nvPr/>
        </p:nvSpPr>
        <p:spPr>
          <a:xfrm>
            <a:off x="291746" y="3228960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Faza projekta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52011" y="1429017"/>
            <a:ext cx="11313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400">
                <a:latin typeface="Trebuchet MS"/>
                <a:cs typeface="Trebuchet MS"/>
              </a:rPr>
              <a:t>Ovo je </a:t>
            </a:r>
            <a:r>
              <a:rPr lang="hr-HR" sz="2400">
                <a:solidFill>
                  <a:srgbClr val="92BF2B"/>
                </a:solidFill>
                <a:latin typeface="Trebuchet MS"/>
                <a:cs typeface="Trebuchet MS"/>
              </a:rPr>
              <a:t>druga faza </a:t>
            </a:r>
            <a:r>
              <a:rPr lang="hr-HR" sz="2400">
                <a:latin typeface="Trebuchet MS"/>
                <a:cs typeface="Trebuchet MS"/>
              </a:rPr>
              <a:t>u razvoju projekta Slow Food-CE</a:t>
            </a:r>
          </a:p>
        </p:txBody>
      </p:sp>
      <p:sp>
        <p:nvSpPr>
          <p:cNvPr id="11" name="Ovale 10"/>
          <p:cNvSpPr/>
          <p:nvPr/>
        </p:nvSpPr>
        <p:spPr>
          <a:xfrm>
            <a:off x="3692457" y="3242025"/>
            <a:ext cx="2051169" cy="19413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2BF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5052" y="3862191"/>
            <a:ext cx="1497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/>
              <a:t>IDENTIFIKACIJA / MAPIRANJE </a:t>
            </a:r>
          </a:p>
          <a:p>
            <a:pPr algn="ctr"/>
            <a:r>
              <a:rPr lang="hr-HR" sz="1400"/>
              <a:t>GCH-a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15527" y="5206722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WPT1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791202" y="5183386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WPT2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692457" y="3939135"/>
            <a:ext cx="211049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300" b="1"/>
              <a:t>VALORIZACIJA</a:t>
            </a:r>
          </a:p>
          <a:p>
            <a:pPr algn="ctr"/>
            <a:r>
              <a:rPr lang="hr-HR" sz="1400"/>
              <a:t>GCH-a</a:t>
            </a:r>
          </a:p>
        </p:txBody>
      </p:sp>
      <p:sp>
        <p:nvSpPr>
          <p:cNvPr id="23" name="Ovale 22"/>
          <p:cNvSpPr/>
          <p:nvPr/>
        </p:nvSpPr>
        <p:spPr>
          <a:xfrm>
            <a:off x="6674604" y="3228959"/>
            <a:ext cx="2051169" cy="1941361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4" name="Ovale 23"/>
          <p:cNvSpPr/>
          <p:nvPr/>
        </p:nvSpPr>
        <p:spPr>
          <a:xfrm>
            <a:off x="9656751" y="3242025"/>
            <a:ext cx="2051169" cy="19413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5" name="Connettore pagina esterna 24"/>
          <p:cNvSpPr/>
          <p:nvPr/>
        </p:nvSpPr>
        <p:spPr>
          <a:xfrm>
            <a:off x="4462225" y="2206923"/>
            <a:ext cx="543160" cy="894519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</a:rPr>
              <a:t>Mi smo ovdje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951251" y="3981743"/>
            <a:ext cx="1497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/>
              <a:t>PILOT AKCIJA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9811833" y="3981743"/>
            <a:ext cx="174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/>
              <a:t>TRANSNACIONALNA </a:t>
            </a:r>
          </a:p>
          <a:p>
            <a:pPr algn="ctr"/>
            <a:r>
              <a:rPr lang="hr-HR" sz="1400" dirty="0"/>
              <a:t>STRATEGIJA</a:t>
            </a:r>
          </a:p>
        </p:txBody>
      </p:sp>
      <p:cxnSp>
        <p:nvCxnSpPr>
          <p:cNvPr id="29" name="Connettore diritto 28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773486" y="5205777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WPT3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825767" y="5248169"/>
            <a:ext cx="18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/>
              <a:t>WPT4</a:t>
            </a:r>
          </a:p>
        </p:txBody>
      </p:sp>
    </p:spTree>
    <p:extLst>
      <p:ext uri="{BB962C8B-B14F-4D97-AF65-F5344CB8AC3E}">
        <p14:creationId xmlns:p14="http://schemas.microsoft.com/office/powerpoint/2010/main" val="341017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3846" y="2176349"/>
            <a:ext cx="788863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Ciljevi treninga i faza projekta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Valorizacija: što to znači?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Slow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hr-HR" sz="2800" b="1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Food</a:t>
            </a: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pristup valorizaciji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Kako valorizirati: 4 skupine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1832" y="312702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Trening valorizacije resursa </a:t>
            </a:r>
          </a:p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gastronomsko-kulturne baštine (GCH)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92183" y="1384177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43489" y="961258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01423" y="252979"/>
            <a:ext cx="6460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Valorizacija: što to znači?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096000" y="1376756"/>
            <a:ext cx="5660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Sve </a:t>
            </a:r>
            <a:r>
              <a:rPr lang="hr-HR" sz="2400" b="1" dirty="0">
                <a:solidFill>
                  <a:srgbClr val="92BF2B"/>
                </a:solidFill>
                <a:latin typeface="+mj-lt"/>
                <a:cs typeface="Trebuchet MS"/>
              </a:rPr>
              <a:t>tehnike</a:t>
            </a:r>
            <a:r>
              <a:rPr lang="hr-HR" sz="2400" dirty="0"/>
              <a:t> i </a:t>
            </a:r>
            <a:r>
              <a:rPr lang="hr-HR" sz="2400" b="1" dirty="0">
                <a:solidFill>
                  <a:srgbClr val="92BF2B"/>
                </a:solidFill>
                <a:latin typeface="+mj-lt"/>
                <a:cs typeface="Trebuchet MS"/>
              </a:rPr>
              <a:t>metodologije</a:t>
            </a:r>
            <a:r>
              <a:rPr lang="hr-HR" sz="2400" dirty="0"/>
              <a:t> koje povećavaju vrijednost određenog dobra i</a:t>
            </a:r>
          </a:p>
          <a:p>
            <a:r>
              <a:rPr lang="hr-HR" sz="2400" b="1" dirty="0">
                <a:solidFill>
                  <a:srgbClr val="92BF2B"/>
                </a:solidFill>
                <a:latin typeface="+mj-lt"/>
                <a:cs typeface="Trebuchet MS"/>
              </a:rPr>
              <a:t>mehanizmi upravljanja i promocije </a:t>
            </a:r>
            <a:r>
              <a:rPr lang="hr-HR" sz="2400" dirty="0"/>
              <a:t>putem kojih se ova vrijednost može prenijeti korisnicima.</a:t>
            </a:r>
          </a:p>
          <a:p>
            <a:r>
              <a:rPr lang="hr-HR" sz="2400" dirty="0"/>
              <a:t>Valorizacija je i </a:t>
            </a:r>
            <a:r>
              <a:rPr lang="hr-HR" sz="2400" b="1" dirty="0">
                <a:solidFill>
                  <a:srgbClr val="92BF2B"/>
                </a:solidFill>
                <a:latin typeface="+mj-lt"/>
                <a:cs typeface="Trebuchet MS"/>
              </a:rPr>
              <a:t>obrazovanje</a:t>
            </a:r>
            <a:r>
              <a:rPr lang="hr-HR" sz="2400" dirty="0"/>
              <a:t> koje služi povećanju znanja, a posljedično i povećanju sposobnosti korisnika da imaju korist od te robe. 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  <p:cxnSp>
        <p:nvCxnSpPr>
          <p:cNvPr id="9" name="Connettore diritto 8"/>
          <p:cNvCxnSpPr/>
          <p:nvPr/>
        </p:nvCxnSpPr>
        <p:spPr>
          <a:xfrm flipV="1">
            <a:off x="201423" y="961258"/>
            <a:ext cx="9595755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9" y="1376756"/>
            <a:ext cx="5894577" cy="35275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5811" y="4904292"/>
            <a:ext cx="5660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>
              <a:latin typeface="Trebuchet MS"/>
              <a:cs typeface="Trebuchet MS"/>
            </a:endParaRPr>
          </a:p>
          <a:p>
            <a:r>
              <a:rPr lang="hr-HR" sz="2400">
                <a:latin typeface="Trebuchet MS"/>
                <a:cs typeface="Trebuchet MS"/>
              </a:rPr>
              <a:t>Objekti valorizacije mogu biti: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b="1">
                <a:solidFill>
                  <a:srgbClr val="92BF2B"/>
                </a:solidFill>
                <a:latin typeface="+mj-lt"/>
                <a:cs typeface="Trebuchet MS"/>
              </a:rPr>
              <a:t>Materijalna dobra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r-HR" sz="2400" b="1">
                <a:solidFill>
                  <a:srgbClr val="92BF2B"/>
                </a:solidFill>
                <a:latin typeface="+mj-lt"/>
                <a:cs typeface="Trebuchet MS"/>
              </a:rPr>
              <a:t>Nematerijalna dobra </a:t>
            </a:r>
            <a:r>
              <a:rPr lang="hr-HR">
                <a:latin typeface="Trebuchet MS"/>
                <a:cs typeface="Trebuchet MS"/>
              </a:rPr>
              <a:t>(tradicije, znanja …)</a:t>
            </a:r>
          </a:p>
          <a:p>
            <a:endParaRPr lang="it-IT"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544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7803" y="2060787"/>
            <a:ext cx="9588973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Ciljevi treninga i faza projekta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Valorizacija: što to znači?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 err="1">
                <a:solidFill>
                  <a:srgbClr val="92BF2B"/>
                </a:solidFill>
                <a:latin typeface="Trebuchet MS"/>
                <a:cs typeface="Trebuchet MS"/>
              </a:rPr>
              <a:t>Slow</a:t>
            </a: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 </a:t>
            </a:r>
            <a:r>
              <a:rPr lang="hr-HR" sz="2800" b="1" dirty="0" err="1">
                <a:solidFill>
                  <a:srgbClr val="92BF2B"/>
                </a:solidFill>
                <a:latin typeface="Trebuchet MS"/>
                <a:cs typeface="Trebuchet MS"/>
              </a:rPr>
              <a:t>Food</a:t>
            </a:r>
            <a:r>
              <a:rPr lang="hr-HR" sz="2800" b="1" dirty="0">
                <a:solidFill>
                  <a:srgbClr val="92BF2B"/>
                </a:solidFill>
                <a:latin typeface="Trebuchet MS"/>
                <a:cs typeface="Trebuchet MS"/>
              </a:rPr>
              <a:t> pristup valorizaciji i projektima</a:t>
            </a:r>
          </a:p>
          <a:p>
            <a:pPr marL="457200" indent="-457200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Kako valorizirati: 4 skupine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9459" y="311895"/>
            <a:ext cx="7366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Trening valorizacije resursa </a:t>
            </a:r>
          </a:p>
          <a:p>
            <a:pPr lvl="0"/>
            <a:r>
              <a:rPr lang="hr-HR" sz="3200" b="1" dirty="0">
                <a:solidFill>
                  <a:srgbClr val="92BF2B"/>
                </a:solidFill>
                <a:latin typeface="Trebuchet MS"/>
                <a:cs typeface="Trebuchet MS"/>
              </a:rPr>
              <a:t>gastronomsko-kulturne baštine (GCH)</a:t>
            </a:r>
          </a:p>
        </p:txBody>
      </p:sp>
      <p:cxnSp>
        <p:nvCxnSpPr>
          <p:cNvPr id="8" name="Connettore diritto 7"/>
          <p:cNvCxnSpPr/>
          <p:nvPr/>
        </p:nvCxnSpPr>
        <p:spPr>
          <a:xfrm flipV="1">
            <a:off x="626145" y="1391668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5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91202" y="1380147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Slow Food pristup valorizaciji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9972" y="3615525"/>
            <a:ext cx="2427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>
                <a:solidFill>
                  <a:srgbClr val="92BF2B"/>
                </a:solidFill>
                <a:latin typeface="Trebuchet MS"/>
                <a:cs typeface="Trebuchet MS"/>
              </a:rPr>
              <a:t>1. DOBRO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9059" y="4787067"/>
            <a:ext cx="81240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>
                <a:solidFill>
                  <a:srgbClr val="92BF2B"/>
                </a:solidFill>
                <a:latin typeface="Trebuchet MS"/>
                <a:cs typeface="Trebuchet MS"/>
              </a:rPr>
              <a:t>2. U OPASNOSTI OD NESTANKA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519972" y="1505458"/>
            <a:ext cx="105896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200" b="1">
                <a:latin typeface="Trebuchet MS"/>
                <a:cs typeface="Trebuchet MS"/>
              </a:rPr>
              <a:t>Što valorizirati?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  <a:p>
            <a:pPr algn="just"/>
            <a:r>
              <a:rPr lang="hr-HR" sz="2800">
                <a:latin typeface="Trebuchet MS"/>
                <a:cs typeface="Trebuchet MS"/>
              </a:rPr>
              <a:t>2 glavna kriterija za prehrambeni proizvod  </a:t>
            </a:r>
          </a:p>
        </p:txBody>
      </p:sp>
      <p:cxnSp>
        <p:nvCxnSpPr>
          <p:cNvPr id="13" name="Connettore diritto 12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9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arrotondato 12"/>
          <p:cNvSpPr/>
          <p:nvPr/>
        </p:nvSpPr>
        <p:spPr>
          <a:xfrm>
            <a:off x="3159895" y="2724854"/>
            <a:ext cx="3916311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221117" y="2724854"/>
            <a:ext cx="4708167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arrotondato 1"/>
          <p:cNvSpPr/>
          <p:nvPr/>
        </p:nvSpPr>
        <p:spPr>
          <a:xfrm>
            <a:off x="264972" y="2763982"/>
            <a:ext cx="2580750" cy="333304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791202" y="1199091"/>
            <a:ext cx="67326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100" dirty="0">
              <a:latin typeface="Trebuchet MS"/>
              <a:cs typeface="Trebuchet M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52010" y="330708"/>
            <a:ext cx="69070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>
                <a:solidFill>
                  <a:srgbClr val="92BF2B"/>
                </a:solidFill>
                <a:latin typeface="Trebuchet MS"/>
                <a:cs typeface="Trebuchet MS"/>
              </a:rPr>
              <a:t>Slow Food pristup valorizaciji</a:t>
            </a:r>
          </a:p>
        </p:txBody>
      </p:sp>
      <p:pic>
        <p:nvPicPr>
          <p:cNvPr id="7" name="Immagine 6" descr="SlowFood-CE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10" y="312702"/>
            <a:ext cx="1890958" cy="81704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52010" y="1454264"/>
            <a:ext cx="105896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200" b="1">
                <a:latin typeface="Trebuchet MS"/>
                <a:cs typeface="Trebuchet MS"/>
              </a:rPr>
              <a:t>Koji su elementi uključeni u ovaj proces valorizacije?</a:t>
            </a:r>
          </a:p>
          <a:p>
            <a:pPr algn="just"/>
            <a:endParaRPr lang="en-GB" sz="3200" b="1" dirty="0">
              <a:solidFill>
                <a:srgbClr val="92BF2B"/>
              </a:solidFill>
              <a:latin typeface="Trebuchet MS"/>
              <a:cs typeface="Trebuchet M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277449" y="3008113"/>
            <a:ext cx="43014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BF2B"/>
                </a:solidFill>
              </a:rPr>
              <a:t>Sudionici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Slow Food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hr-HR" sz="2000" dirty="0">
                <a:solidFill>
                  <a:srgbClr val="92BF2B"/>
                </a:solidFill>
              </a:rPr>
              <a:t>voditelj procesa</a:t>
            </a: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Proizvođači</a:t>
            </a:r>
            <a:r>
              <a:rPr lang="hr-HR" sz="2400" dirty="0"/>
              <a:t> 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hr-HR" sz="2400" dirty="0"/>
              <a:t> </a:t>
            </a:r>
            <a:r>
              <a:rPr lang="hr-HR" dirty="0">
                <a:solidFill>
                  <a:srgbClr val="92BF2B"/>
                </a:solidFill>
              </a:rPr>
              <a:t>glavni sudionici</a:t>
            </a: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Potrošači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hr-HR" dirty="0">
                <a:solidFill>
                  <a:srgbClr val="92BF2B"/>
                </a:solidFill>
              </a:rPr>
              <a:t>ko-proizvođači</a:t>
            </a: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hr-HR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08155" y="2972532"/>
            <a:ext cx="47838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BF2B"/>
                </a:solidFill>
              </a:rPr>
              <a:t>Čimbenici uspjeha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Obrazovanje</a:t>
            </a:r>
            <a:r>
              <a:rPr lang="hr-HR" sz="2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Tehničke vještine,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 Komunikacijske vještine (pripovijedanje)</a:t>
            </a: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Umrežavanje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 drugim proizvođačima</a:t>
            </a: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Zajednica</a:t>
            </a:r>
            <a:r>
              <a:rPr lang="hr-H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it-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it-IT" sz="2000" dirty="0">
              <a:solidFill>
                <a:srgbClr val="92BF2B"/>
              </a:solidFill>
            </a:endParaRPr>
          </a:p>
          <a:p>
            <a:r>
              <a:rPr lang="hr-HR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4356" y="3008113"/>
            <a:ext cx="43014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92BF2B"/>
                </a:solidFill>
              </a:rPr>
              <a:t>Ključni element</a:t>
            </a:r>
          </a:p>
          <a:p>
            <a:endParaRPr lang="it-IT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Proizvod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Lica proizvođača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Proizvodno područje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dirty="0"/>
              <a:t>Kulturni aspekti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it-IT" dirty="0"/>
          </a:p>
          <a:p>
            <a:endParaRPr lang="it-IT" sz="2400" dirty="0"/>
          </a:p>
          <a:p>
            <a:r>
              <a:rPr lang="hr-HR" sz="2400" dirty="0"/>
              <a:t>       </a:t>
            </a:r>
          </a:p>
          <a:p>
            <a:endParaRPr lang="it-IT" sz="3600" dirty="0">
              <a:solidFill>
                <a:srgbClr val="92BF2B"/>
              </a:solidFill>
            </a:endParaRPr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519972" y="994000"/>
            <a:ext cx="7209433" cy="10437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5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8668</TotalTime>
  <Words>874</Words>
  <Application>Microsoft Macintosh PowerPoint</Application>
  <PresentationFormat>Widescreen</PresentationFormat>
  <Paragraphs>149</Paragraphs>
  <Slides>15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Monge</dc:creator>
  <cp:lastModifiedBy>Serena Alaimo</cp:lastModifiedBy>
  <cp:revision>597</cp:revision>
  <cp:lastPrinted>2018-03-09T10:11:17Z</cp:lastPrinted>
  <dcterms:created xsi:type="dcterms:W3CDTF">2018-02-21T15:38:30Z</dcterms:created>
  <dcterms:modified xsi:type="dcterms:W3CDTF">2019-07-04T12:49:13Z</dcterms:modified>
</cp:coreProperties>
</file>