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58" r:id="rId3"/>
    <p:sldId id="257" r:id="rId4"/>
    <p:sldId id="294" r:id="rId5"/>
    <p:sldId id="259" r:id="rId6"/>
    <p:sldId id="260" r:id="rId7"/>
    <p:sldId id="290" r:id="rId8"/>
    <p:sldId id="295" r:id="rId9"/>
    <p:sldId id="262" r:id="rId10"/>
    <p:sldId id="263" r:id="rId11"/>
    <p:sldId id="296" r:id="rId12"/>
    <p:sldId id="288" r:id="rId13"/>
    <p:sldId id="297" r:id="rId14"/>
    <p:sldId id="264" r:id="rId15"/>
    <p:sldId id="299" r:id="rId16"/>
    <p:sldId id="279" r:id="rId17"/>
    <p:sldId id="273" r:id="rId18"/>
    <p:sldId id="281" r:id="rId19"/>
    <p:sldId id="298" r:id="rId20"/>
    <p:sldId id="282" r:id="rId21"/>
    <p:sldId id="289" r:id="rId22"/>
    <p:sldId id="283" r:id="rId23"/>
    <p:sldId id="284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76227" autoAdjust="0"/>
  </p:normalViewPr>
  <p:slideViewPr>
    <p:cSldViewPr snapToGrid="0" showGuides="1">
      <p:cViewPr varScale="1">
        <p:scale>
          <a:sx n="130" d="100"/>
          <a:sy n="130" d="100"/>
        </p:scale>
        <p:origin x="488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 hasCustomPrompt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 hasCustomPrompt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 hasCustomPrompt="1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Fare clic per modificare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 hasCustomPrompt="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 hasCustomPrompt="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Sostituire la foto di “etnobiodiversità”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8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8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27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>
                <a:solidFill>
                  <a:srgbClr val="FF0000"/>
                </a:solidFill>
              </a:rPr>
              <a:t>Per</a:t>
            </a:r>
            <a:r>
              <a:rPr lang="hr-HR" baseline="0">
                <a:solidFill>
                  <a:srgbClr val="FF0000"/>
                </a:solidFill>
              </a:rPr>
              <a:t> saperne di più: inseriamo solo se abbiamo a disposizione il materiale in lingua inglese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3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Se possibile, fare un esempio utilizzando un quadro veneziano,</a:t>
            </a:r>
            <a:r>
              <a:rPr lang="hr-HR" baseline="0"/>
              <a:t> città di progetto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07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05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35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73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48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822" y="-61452"/>
            <a:ext cx="12960459" cy="59856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38313" y="5503624"/>
            <a:ext cx="12636803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4316" y="5278685"/>
            <a:ext cx="1095588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hr-HR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TRENING Identifikacije I Dokumentacije GCH 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hr-HR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(gastronomsko-kulturne baštine)</a:t>
            </a:r>
          </a:p>
        </p:txBody>
      </p:sp>
    </p:spTree>
    <p:extLst>
      <p:ext uri="{BB962C8B-B14F-4D97-AF65-F5344CB8AC3E}">
        <p14:creationId xmlns:p14="http://schemas.microsoft.com/office/powerpoint/2010/main" val="351440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75813" y="33070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Mapiranje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75813" y="1185244"/>
            <a:ext cx="93588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Ciljevi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hr-HR" sz="2400" b="1" dirty="0">
                <a:latin typeface="Trebuchet MS"/>
                <a:cs typeface="Trebuchet MS"/>
              </a:rPr>
              <a:t>UTVRĐIVANJE i DOKUMENTIRANJE</a:t>
            </a:r>
            <a:r>
              <a:rPr lang="hr-HR" sz="2400" dirty="0">
                <a:latin typeface="Trebuchet MS"/>
                <a:cs typeface="Trebuchet MS"/>
              </a:rPr>
              <a:t> gastronomske kulturne baštine kao pokretačke snage lokalnog razvoja.</a:t>
            </a:r>
          </a:p>
          <a:p>
            <a:r>
              <a:rPr lang="hr-HR" sz="2400" dirty="0">
                <a:latin typeface="Trebuchet MS"/>
                <a:cs typeface="Trebuchet MS"/>
              </a:rPr>
              <a:t>Točnije: </a:t>
            </a:r>
          </a:p>
          <a:p>
            <a:endParaRPr lang="en-US" sz="2400" dirty="0"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>
                <a:latin typeface="Trebuchet MS"/>
                <a:cs typeface="Trebuchet MS"/>
              </a:rPr>
              <a:t> utvrđivanje tradicionalnih kulturnih i poljoprivrednih i </a:t>
            </a:r>
            <a:r>
              <a:rPr lang="en-GB" sz="2400" dirty="0">
                <a:latin typeface="Trebuchet MS"/>
                <a:cs typeface="Trebuchet MS"/>
              </a:rPr>
              <a:t> </a:t>
            </a:r>
          </a:p>
          <a:p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hr-HR" sz="2400" dirty="0">
                <a:latin typeface="Trebuchet MS"/>
                <a:cs typeface="Trebuchet MS"/>
              </a:rPr>
              <a:t>prehrambenih resursa lokalnih područja;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>
                <a:latin typeface="Trebuchet MS"/>
                <a:cs typeface="Trebuchet MS"/>
              </a:rPr>
              <a:t> procjena njihovog potencijala u smislu očuvanja lokalne </a:t>
            </a:r>
            <a:r>
              <a:rPr lang="en-GB" sz="2400" dirty="0">
                <a:latin typeface="Trebuchet MS"/>
                <a:cs typeface="Trebuchet MS"/>
              </a:rPr>
              <a:t> </a:t>
            </a:r>
          </a:p>
          <a:p>
            <a:r>
              <a:rPr lang="en-GB" sz="2400" dirty="0">
                <a:latin typeface="Trebuchet MS"/>
                <a:cs typeface="Trebuchet MS"/>
              </a:rPr>
              <a:t>    </a:t>
            </a:r>
            <a:r>
              <a:rPr lang="hr-HR" sz="2400" dirty="0">
                <a:latin typeface="Trebuchet MS"/>
                <a:cs typeface="Trebuchet MS"/>
              </a:rPr>
              <a:t>gastronomske kulturne baštine;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>
                <a:latin typeface="Trebuchet MS"/>
                <a:cs typeface="Trebuchet MS"/>
              </a:rPr>
              <a:t> procjena njihovog potencijala u smislu lokalne dinamike kao vrline, sa socio-kulturnog, ekološkog i ekonomskog stajališta.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US" sz="2400" b="1" u="sng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5803" y="39928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Mapiranje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95803" y="1608154"/>
            <a:ext cx="55306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>
                <a:solidFill>
                  <a:schemeClr val="accent2"/>
                </a:solidFill>
                <a:latin typeface="Trebuchet MS"/>
                <a:cs typeface="Trebuchet MS"/>
              </a:rPr>
              <a:t>Ciljevi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>
                <a:latin typeface="Trebuchet MS"/>
                <a:cs typeface="Trebuchet MS"/>
              </a:rPr>
              <a:t>tradicionalni poljoprivredni i zanatski prehrambeni proizvodi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>
                <a:latin typeface="Trebuchet MS"/>
                <a:cs typeface="Trebuchet MS"/>
              </a:rPr>
              <a:t>mjesta proizvodnje, distribucije i potrošnje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>
                <a:latin typeface="Trebuchet MS"/>
                <a:cs typeface="Trebuchet MS"/>
              </a:rPr>
              <a:t>zanati i vještine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>
                <a:latin typeface="Trebuchet MS"/>
                <a:cs typeface="Trebuchet MS"/>
              </a:rPr>
              <a:t>prakse/tehnike proizvodnje i potrošnje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>
                <a:latin typeface="Trebuchet MS"/>
                <a:cs typeface="Trebuchet MS"/>
              </a:rPr>
              <a:t>alati za proizvodnju i potrošnju</a:t>
            </a:r>
          </a:p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42972" y="1126867"/>
            <a:ext cx="31799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  <a:p>
            <a:pPr lvl="0"/>
            <a:r>
              <a:rPr lang="hr-HR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Faze 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>
                <a:latin typeface="Trebuchet MS"/>
                <a:cs typeface="Trebuchet MS"/>
              </a:rPr>
              <a:t>Uredsko istraživanje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>
                <a:latin typeface="Trebuchet MS"/>
                <a:cs typeface="Trebuchet MS"/>
              </a:rPr>
              <a:t>Terensko istraživanje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609083" y="118957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Mapiranje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18662" y="1194316"/>
            <a:ext cx="1866412" cy="1091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78546" y="1408760"/>
            <a:ext cx="169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rebuchet MS"/>
                <a:cs typeface="Trebuchet MS"/>
              </a:rPr>
              <a:t>Uredsko istraživanje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8258" y="2337903"/>
            <a:ext cx="21419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b="1" u="sng" dirty="0">
                <a:latin typeface="Trebuchet MS"/>
                <a:cs typeface="Trebuchet MS"/>
              </a:rPr>
              <a:t>Alati</a:t>
            </a:r>
            <a:r>
              <a:rPr lang="hr-HR" sz="1300" b="1" dirty="0">
                <a:latin typeface="Trebuchet MS"/>
                <a:cs typeface="Trebuchet MS"/>
              </a:rPr>
              <a:t>: </a:t>
            </a:r>
          </a:p>
          <a:p>
            <a:r>
              <a:rPr lang="hr-HR" sz="1300" dirty="0">
                <a:latin typeface="Trebuchet MS"/>
                <a:cs typeface="Trebuchet MS"/>
              </a:rPr>
              <a:t>Bibliografski, fotografski, audiovizualni i ikonografski izvori i njihova konzultacija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hr-HR" sz="1300" b="1" u="sng" dirty="0">
                <a:latin typeface="Trebuchet MS"/>
                <a:cs typeface="Trebuchet MS"/>
              </a:rPr>
              <a:t>Rezultati</a:t>
            </a:r>
            <a:r>
              <a:rPr lang="hr-HR" sz="1300" b="1" dirty="0">
                <a:latin typeface="Trebuchet MS"/>
                <a:cs typeface="Trebuchet MS"/>
              </a:rPr>
              <a:t>: </a:t>
            </a:r>
          </a:p>
          <a:p>
            <a:r>
              <a:rPr lang="hr-HR" sz="13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Izvještaj o rezultatima uredskog istraživanja </a:t>
            </a:r>
            <a:r>
              <a:rPr lang="hr-HR" sz="1300" dirty="0">
                <a:latin typeface="Trebuchet MS"/>
                <a:cs typeface="Trebuchet MS"/>
              </a:rPr>
              <a:t>koji sadrži: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>
                <a:latin typeface="Trebuchet MS"/>
                <a:cs typeface="Trebuchet MS"/>
              </a:rPr>
              <a:t>bibliografiju i popis ostalih dokumentarnih izvora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>
                <a:latin typeface="Trebuchet MS"/>
                <a:cs typeface="Trebuchet MS"/>
              </a:rPr>
              <a:t>opis lokalnog konteksta s povijesnog, kulturnog, ekonomskog i socijalnog stajališta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748116" y="2337903"/>
            <a:ext cx="20692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b="1" u="sng" dirty="0">
                <a:latin typeface="Trebuchet MS"/>
                <a:cs typeface="Trebuchet MS"/>
              </a:rPr>
              <a:t>Alati</a:t>
            </a:r>
            <a:r>
              <a:rPr lang="hr-HR" sz="1300" b="1" dirty="0">
                <a:latin typeface="Trebuchet MS"/>
                <a:cs typeface="Trebuchet MS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300" dirty="0">
                <a:latin typeface="Trebuchet MS"/>
                <a:cs typeface="Trebuchet MS"/>
              </a:rPr>
              <a:t>Istraživanja/konzultacije s LWG</a:t>
            </a:r>
          </a:p>
          <a:p>
            <a:pPr marL="342900" indent="-342900">
              <a:buFont typeface="+mj-lt"/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endParaRPr lang="en-US" sz="1300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hr-HR" sz="1300" b="1" u="sng" dirty="0">
                <a:latin typeface="Trebuchet MS"/>
                <a:cs typeface="Trebuchet MS"/>
              </a:rPr>
              <a:t>Rezultati</a:t>
            </a:r>
            <a:r>
              <a:rPr lang="hr-HR" sz="1300" b="1" dirty="0">
                <a:latin typeface="Trebuchet MS"/>
                <a:cs typeface="Trebuchet MS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>
                <a:latin typeface="Trebuchet MS"/>
                <a:cs typeface="Trebuchet MS"/>
              </a:rPr>
              <a:t>kriteriji identifikacije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>
                <a:latin typeface="Trebuchet MS"/>
                <a:cs typeface="Trebuchet MS"/>
              </a:rPr>
              <a:t>popis svjedoka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2767764" y="1238786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5057942" y="2337903"/>
            <a:ext cx="206929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b="1" u="sng" dirty="0">
                <a:latin typeface="Trebuchet MS"/>
                <a:cs typeface="Trebuchet MS"/>
              </a:rPr>
              <a:t>Alati:</a:t>
            </a:r>
          </a:p>
          <a:p>
            <a:pPr marL="342900" indent="-342900">
              <a:buFontTx/>
              <a:buAutoNum type="arabicPeriod"/>
            </a:pPr>
            <a:r>
              <a:rPr lang="hr-HR" sz="1300" dirty="0">
                <a:latin typeface="Trebuchet MS"/>
                <a:cs typeface="Trebuchet MS"/>
              </a:rPr>
              <a:t>Praktične upute za vođenje razgovora </a:t>
            </a:r>
          </a:p>
          <a:p>
            <a:pPr marL="342900" indent="-342900">
              <a:buAutoNum type="arabicPeriod"/>
            </a:pPr>
            <a:r>
              <a:rPr lang="hr-HR" sz="1300" dirty="0">
                <a:latin typeface="Trebuchet MS"/>
                <a:cs typeface="Trebuchet MS"/>
              </a:rPr>
              <a:t>Upitnici/obrasci za intervjue </a:t>
            </a:r>
          </a:p>
          <a:p>
            <a:pPr marL="342900" indent="-342900">
              <a:buAutoNum type="arabicPeriod"/>
            </a:pPr>
            <a:r>
              <a:rPr lang="hr-HR" sz="1300" dirty="0">
                <a:latin typeface="Trebuchet MS"/>
                <a:cs typeface="Trebuchet MS"/>
              </a:rPr>
              <a:t>Priručnik za anketara</a:t>
            </a:r>
          </a:p>
          <a:p>
            <a:pPr marL="342900" indent="-342900"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r>
              <a:rPr lang="hr-HR" sz="1300" b="1" u="sng" dirty="0">
                <a:latin typeface="Trebuchet MS"/>
                <a:cs typeface="Trebuchet MS"/>
              </a:rPr>
              <a:t>Rezultati</a:t>
            </a:r>
            <a:r>
              <a:rPr lang="hr-HR" sz="1300" b="1" dirty="0">
                <a:latin typeface="Trebuchet MS"/>
                <a:cs typeface="Trebuchet MS"/>
              </a:rPr>
              <a:t>:</a:t>
            </a:r>
          </a:p>
          <a:p>
            <a:r>
              <a:rPr lang="hr-HR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Video intervjui</a:t>
            </a:r>
          </a:p>
          <a:p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hr-HR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Sastavljeni obrasci za intervjue</a:t>
            </a:r>
          </a:p>
        </p:txBody>
      </p:sp>
      <p:cxnSp>
        <p:nvCxnSpPr>
          <p:cNvPr id="39" name="Connettore diritto 38"/>
          <p:cNvCxnSpPr/>
          <p:nvPr/>
        </p:nvCxnSpPr>
        <p:spPr>
          <a:xfrm>
            <a:off x="4696168" y="260550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7249165" y="1234206"/>
            <a:ext cx="1866412" cy="10916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7352432" y="1452629"/>
            <a:ext cx="15958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50" b="1" dirty="0">
                <a:latin typeface="Trebuchet MS"/>
                <a:cs typeface="Trebuchet MS"/>
              </a:rPr>
              <a:t>Sažetak </a:t>
            </a:r>
            <a:endParaRPr lang="en-GB" sz="1750" b="1" dirty="0">
              <a:latin typeface="Trebuchet MS"/>
              <a:cs typeface="Trebuchet MS"/>
            </a:endParaRPr>
          </a:p>
          <a:p>
            <a:pPr algn="ctr"/>
            <a:r>
              <a:rPr lang="hr-HR" sz="1750" b="1" dirty="0">
                <a:latin typeface="Trebuchet MS"/>
                <a:cs typeface="Trebuchet MS"/>
              </a:rPr>
              <a:t>mapiranja</a:t>
            </a:r>
          </a:p>
          <a:p>
            <a:pPr algn="ctr"/>
            <a:r>
              <a:rPr lang="hr-HR" sz="1750" b="1" dirty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9580993" y="2337903"/>
            <a:ext cx="236995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b="1" u="sng" dirty="0">
                <a:latin typeface="Trebuchet MS"/>
                <a:cs typeface="Trebuchet MS"/>
              </a:rPr>
              <a:t>Alati:</a:t>
            </a:r>
          </a:p>
          <a:p>
            <a:r>
              <a:rPr lang="hr-HR" sz="1300" dirty="0">
                <a:latin typeface="Trebuchet MS"/>
                <a:cs typeface="Trebuchet MS"/>
              </a:rPr>
              <a:t>E-platforma </a:t>
            </a:r>
          </a:p>
          <a:p>
            <a:endParaRPr lang="it-IT" sz="13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r>
              <a:rPr lang="hr-HR" sz="1300" b="1" u="sng" dirty="0">
                <a:latin typeface="Trebuchet MS"/>
                <a:cs typeface="Trebuchet MS"/>
              </a:rPr>
              <a:t>Rezultati</a:t>
            </a:r>
            <a:r>
              <a:rPr lang="hr-HR" sz="1300" b="1" dirty="0">
                <a:latin typeface="Trebuchet MS"/>
                <a:cs typeface="Trebuchet MS"/>
              </a:rPr>
              <a:t>:</a:t>
            </a:r>
          </a:p>
          <a:p>
            <a:r>
              <a:rPr lang="hr-HR" sz="1300" b="1" dirty="0">
                <a:solidFill>
                  <a:srgbClr val="9999FF"/>
                </a:solidFill>
                <a:latin typeface="Trebuchet MS"/>
                <a:cs typeface="Trebuchet MS"/>
              </a:rPr>
              <a:t>Model za mapiranje GCH-a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46" name="Connettore diritto 45"/>
          <p:cNvCxnSpPr/>
          <p:nvPr/>
        </p:nvCxnSpPr>
        <p:spPr>
          <a:xfrm>
            <a:off x="4715359" y="455407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>
            <a:off x="2254136" y="466116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arrotondato 48"/>
          <p:cNvSpPr/>
          <p:nvPr/>
        </p:nvSpPr>
        <p:spPr>
          <a:xfrm>
            <a:off x="9477573" y="1250914"/>
            <a:ext cx="1866412" cy="109168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9578071" y="1485129"/>
            <a:ext cx="168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latin typeface="Trebuchet MS"/>
                <a:cs typeface="Trebuchet MS"/>
              </a:rPr>
              <a:t>Distribucija </a:t>
            </a:r>
          </a:p>
          <a:p>
            <a:pPr algn="ctr"/>
            <a:r>
              <a:rPr lang="hr-HR" b="1">
                <a:latin typeface="Trebuchet MS"/>
                <a:cs typeface="Trebuchet MS"/>
              </a:rPr>
              <a:t>podataka 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261607" y="2337903"/>
            <a:ext cx="236995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b="1" u="sng" dirty="0">
                <a:latin typeface="Trebuchet MS"/>
                <a:cs typeface="Trebuchet MS"/>
              </a:rPr>
              <a:t>Alati:</a:t>
            </a:r>
          </a:p>
          <a:p>
            <a:pPr marL="342900" indent="-342900">
              <a:buAutoNum type="arabicPeriod"/>
            </a:pPr>
            <a:r>
              <a:rPr lang="hr-HR" sz="1300" dirty="0">
                <a:latin typeface="Trebuchet MS"/>
                <a:cs typeface="Trebuchet MS"/>
              </a:rPr>
              <a:t>Video intervjui</a:t>
            </a:r>
          </a:p>
          <a:p>
            <a:pPr marL="342900" indent="-342900">
              <a:buAutoNum type="arabicPeriod"/>
            </a:pPr>
            <a:r>
              <a:rPr lang="hr-HR" sz="1300" dirty="0">
                <a:latin typeface="Trebuchet MS"/>
                <a:cs typeface="Trebuchet MS"/>
              </a:rPr>
              <a:t>Sastavljeni obrasci za intervjue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hr-HR" sz="1300" b="1" u="sng" dirty="0">
                <a:latin typeface="Trebuchet MS"/>
                <a:cs typeface="Trebuchet MS"/>
              </a:rPr>
              <a:t>Rezultati</a:t>
            </a:r>
            <a:r>
              <a:rPr lang="hr-HR" sz="1300" b="1" dirty="0">
                <a:latin typeface="Trebuchet MS"/>
                <a:cs typeface="Trebuchet MS"/>
              </a:rPr>
              <a:t>:</a:t>
            </a:r>
          </a:p>
          <a:p>
            <a:r>
              <a:rPr lang="hr-HR" sz="1300" b="1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Izvještaj o rezultatima terenskog istraživanja</a:t>
            </a:r>
            <a:r>
              <a:rPr lang="hr-HR" sz="1300" dirty="0">
                <a:latin typeface="Trebuchet MS"/>
                <a:cs typeface="Trebuchet MS"/>
              </a:rPr>
              <a:t> koji sadrži: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>
                <a:latin typeface="Trebuchet MS"/>
                <a:cs typeface="Trebuchet MS"/>
              </a:rPr>
              <a:t>Popis nematerijalne kulturne baštine koja se valorizira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>
                <a:latin typeface="Trebuchet MS"/>
                <a:cs typeface="Trebuchet MS"/>
              </a:rPr>
              <a:t>Procjene i zaključke za pilot akciju i transnacionalnu strategiju</a:t>
            </a: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54" name="Connettore diritto 53"/>
          <p:cNvCxnSpPr>
            <a:cxnSpLocks/>
            <a:stCxn id="52" idx="1"/>
          </p:cNvCxnSpPr>
          <p:nvPr/>
        </p:nvCxnSpPr>
        <p:spPr>
          <a:xfrm flipH="1">
            <a:off x="6766013" y="4584672"/>
            <a:ext cx="495594" cy="1482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9367694" y="263038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>
            <a:off x="9386885" y="457895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2905036" y="1805646"/>
            <a:ext cx="161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i="1" dirty="0">
                <a:latin typeface="Trebuchet MS"/>
                <a:cs typeface="Trebuchet MS"/>
              </a:rPr>
              <a:t>Identifikacija </a:t>
            </a:r>
          </a:p>
          <a:p>
            <a:pPr algn="ctr"/>
            <a:r>
              <a:rPr lang="hr-HR" sz="1400" b="1" i="1" dirty="0">
                <a:latin typeface="Trebuchet MS"/>
                <a:cs typeface="Trebuchet MS"/>
              </a:rPr>
              <a:t>ključnih svjedoka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818157" y="1233531"/>
            <a:ext cx="173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Trebuchet MS"/>
                <a:cs typeface="Trebuchet MS"/>
              </a:rPr>
              <a:t>Terensko istraživanje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5019250" y="1201264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5236703" y="1336518"/>
            <a:ext cx="14502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>
                <a:latin typeface="Trebuchet MS"/>
                <a:cs typeface="Trebuchet MS"/>
              </a:rPr>
              <a:t>Terensko </a:t>
            </a:r>
            <a:endParaRPr lang="en-GB" b="1" dirty="0">
              <a:latin typeface="Trebuchet MS"/>
              <a:cs typeface="Trebuchet MS"/>
            </a:endParaRPr>
          </a:p>
          <a:p>
            <a:pPr algn="ctr"/>
            <a:r>
              <a:rPr lang="hr-HR" b="1" dirty="0">
                <a:latin typeface="Trebuchet MS"/>
                <a:cs typeface="Trebuchet MS"/>
              </a:rPr>
              <a:t>istraživanje</a:t>
            </a:r>
          </a:p>
          <a:p>
            <a:pPr algn="ctr"/>
            <a:r>
              <a:rPr lang="hr-HR" sz="1400" b="1" i="1" dirty="0">
                <a:latin typeface="Trebuchet MS"/>
                <a:cs typeface="Trebuchet MS"/>
              </a:rPr>
              <a:t>Mapiranje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5646" y="688868"/>
            <a:ext cx="190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u="sng">
                <a:solidFill>
                  <a:schemeClr val="accent2"/>
                </a:solidFill>
                <a:latin typeface="Trebuchet MS"/>
                <a:cs typeface="Trebuchet MS"/>
              </a:rPr>
              <a:t>Postupak</a:t>
            </a:r>
          </a:p>
        </p:txBody>
      </p:sp>
      <p:pic>
        <p:nvPicPr>
          <p:cNvPr id="35" name="Immagine 3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2493822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>
            <a:off x="472636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>
            <a:off x="698853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9211319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Trening identifikacije i dokumentacije GCH </a:t>
            </a:r>
          </a:p>
          <a:p>
            <a:pPr algn="ctr"/>
            <a:r>
              <a:rPr lang="hr-HR" dirty="0"/>
              <a:t>(gastronomsko-kulturne baštine)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  <a:t>Ciljevi treninga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  <a:t>Referentni teorijski okvir: </a:t>
            </a:r>
            <a:b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hr-HR" sz="1400" b="1" dirty="0">
                <a:solidFill>
                  <a:srgbClr val="7F7F7F"/>
                </a:solidFill>
                <a:latin typeface="Trebuchet MS"/>
                <a:cs typeface="Trebuchet MS"/>
              </a:rPr>
              <a:t>Etno i bioraznolikost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  <a:t>Mapiranje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Uredsko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Terensko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Najbolje prakse i korisne informacije</a:t>
            </a:r>
          </a:p>
        </p:txBody>
      </p:sp>
    </p:spTree>
    <p:extLst>
      <p:ext uri="{BB962C8B-B14F-4D97-AF65-F5344CB8AC3E}">
        <p14:creationId xmlns:p14="http://schemas.microsoft.com/office/powerpoint/2010/main" val="185220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2877" y="504708"/>
            <a:ext cx="491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Uredsko istraživanje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5744" y="1348801"/>
            <a:ext cx="9623004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Trebuchet MS"/>
                <a:cs typeface="Trebuchet MS"/>
              </a:rPr>
              <a:t>Faza prije terenskog istraživanja sastoji se od rekonstrukcije povijesnog, kulturnog, društvenog i ekonomskog konteksta dotičnog lokalnog područja korištenjem prikupljenih izvora.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hr-HR" sz="2200" dirty="0">
                <a:latin typeface="Trebuchet MS"/>
                <a:cs typeface="Trebuchet MS"/>
              </a:rPr>
              <a:t>Provodi se </a:t>
            </a:r>
            <a:r>
              <a:rPr lang="hr-HR" sz="2200" b="1" dirty="0">
                <a:latin typeface="Trebuchet MS"/>
                <a:cs typeface="Trebuchet MS"/>
              </a:rPr>
              <a:t>prikupljanjem </a:t>
            </a:r>
            <a:r>
              <a:rPr lang="hr-HR" sz="2200" dirty="0">
                <a:solidFill>
                  <a:srgbClr val="92BF2B"/>
                </a:solidFill>
                <a:latin typeface="Trebuchet MS"/>
                <a:cs typeface="Trebuchet MS"/>
              </a:rPr>
              <a:t>bibliografskih</a:t>
            </a:r>
            <a:r>
              <a:rPr lang="hr-HR" sz="2200" dirty="0">
                <a:latin typeface="Trebuchet MS"/>
                <a:cs typeface="Trebuchet MS"/>
              </a:rPr>
              <a:t>, </a:t>
            </a:r>
            <a:r>
              <a:rPr lang="hr-HR" sz="2200" dirty="0">
                <a:solidFill>
                  <a:srgbClr val="92BF2B"/>
                </a:solidFill>
                <a:latin typeface="Trebuchet MS"/>
                <a:cs typeface="Trebuchet MS"/>
              </a:rPr>
              <a:t>arhivskih, fotografskih, audiovizualnih </a:t>
            </a:r>
            <a:r>
              <a:rPr lang="hr-HR" sz="2200" dirty="0">
                <a:latin typeface="Trebuchet MS"/>
                <a:cs typeface="Trebuchet MS"/>
              </a:rPr>
              <a:t>i </a:t>
            </a:r>
            <a:r>
              <a:rPr lang="hr-HR" sz="2200" dirty="0">
                <a:solidFill>
                  <a:srgbClr val="92BF2B"/>
                </a:solidFill>
                <a:latin typeface="Trebuchet MS"/>
                <a:cs typeface="Trebuchet MS"/>
              </a:rPr>
              <a:t>ikonografskih</a:t>
            </a:r>
            <a:r>
              <a:rPr lang="hr-HR" sz="220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lang="hr-HR" sz="2200" dirty="0">
                <a:latin typeface="Trebuchet MS"/>
                <a:cs typeface="Trebuchet MS"/>
              </a:rPr>
              <a:t>informacija dostupnih u knjižnicama, arhivima, sveučilištima, studijskim centrima, umjetničkim galerijama itd.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hr-HR" sz="2200" dirty="0">
                <a:latin typeface="Trebuchet MS"/>
                <a:cs typeface="Trebuchet MS"/>
              </a:rPr>
              <a:t>Prvo razmišljanje odnosi se na odabir </a:t>
            </a:r>
            <a:r>
              <a:rPr lang="hr-HR" sz="2200" b="1" dirty="0">
                <a:latin typeface="Trebuchet MS"/>
                <a:cs typeface="Trebuchet MS"/>
              </a:rPr>
              <a:t>lokalnog područja za analizu </a:t>
            </a:r>
            <a:r>
              <a:rPr lang="hr-HR" sz="2200" dirty="0">
                <a:latin typeface="Trebuchet MS"/>
                <a:cs typeface="Trebuchet MS"/>
              </a:rPr>
              <a:t>(čija veličina može varirati ovisno o zemlji) na temelju raspoloživih resursa i sposobnosti za izravno uključivanje lokalnih aktera. 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hr-HR" sz="2200" dirty="0">
                <a:latin typeface="Trebuchet MS"/>
                <a:cs typeface="Trebuchet MS"/>
              </a:rPr>
              <a:t>Drugo, uredsko istraživanje mora biti funkcionalno za terensko istraživanje, dajući prednost </a:t>
            </a:r>
            <a:r>
              <a:rPr lang="hr-HR" sz="2200" b="1" dirty="0">
                <a:latin typeface="Trebuchet MS"/>
                <a:cs typeface="Trebuchet MS"/>
              </a:rPr>
              <a:t>funkcionalnosti</a:t>
            </a:r>
            <a:r>
              <a:rPr lang="hr-HR" sz="2200" dirty="0">
                <a:latin typeface="Trebuchet MS"/>
                <a:cs typeface="Trebuchet MS"/>
              </a:rPr>
              <a:t> i </a:t>
            </a:r>
            <a:r>
              <a:rPr lang="hr-HR" sz="2200" b="1" dirty="0">
                <a:latin typeface="Trebuchet MS"/>
                <a:cs typeface="Trebuchet MS"/>
              </a:rPr>
              <a:t>iscrpnosti</a:t>
            </a:r>
            <a:r>
              <a:rPr lang="hr-HR" sz="2200" dirty="0">
                <a:latin typeface="Trebuchet MS"/>
                <a:cs typeface="Trebuchet MS"/>
              </a:rPr>
              <a:t>. Identificirani izvori moraju biti precizni i korisni. </a:t>
            </a:r>
          </a:p>
          <a:p>
            <a:endParaRPr lang="en-US" sz="22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295353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Trening o GCH identifikaciji i dokumentaciji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  <a:t>Ciljevi treninga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  <a:t>Referentni teorijski okvir: </a:t>
            </a:r>
            <a:b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hr-HR" sz="1400" b="1" dirty="0">
                <a:solidFill>
                  <a:srgbClr val="7F7F7F"/>
                </a:solidFill>
                <a:latin typeface="Trebuchet MS"/>
                <a:cs typeface="Trebuchet MS"/>
              </a:rPr>
              <a:t>Etno i bioraznolikost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  <a:t>Mapiranje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Uredsko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Terensko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Najbolje prakse i korisne informacije</a:t>
            </a:r>
          </a:p>
        </p:txBody>
      </p:sp>
    </p:spTree>
    <p:extLst>
      <p:ext uri="{BB962C8B-B14F-4D97-AF65-F5344CB8AC3E}">
        <p14:creationId xmlns:p14="http://schemas.microsoft.com/office/powerpoint/2010/main" val="43884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6838" y="395308"/>
            <a:ext cx="3011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Terensko istraživanje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1270" y="1118878"/>
            <a:ext cx="8919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Trebuchet MS"/>
                <a:cs typeface="Trebuchet MS"/>
              </a:rPr>
              <a:t>Ovo je praktična faza mapiranja. </a:t>
            </a:r>
          </a:p>
          <a:p>
            <a:pPr algn="just"/>
            <a:r>
              <a:rPr lang="hr-HR" sz="2400" dirty="0">
                <a:latin typeface="Trebuchet MS"/>
                <a:cs typeface="Trebuchet MS"/>
              </a:rPr>
              <a:t>Prema predloženoj metodologiji, ona se sastoji od pripreme i izrade video intervjua za dokumentiranje usmenog i gestualnog znanja i vještina gastronomske kulturne baštine u dotičnim lokalnim područjima. </a:t>
            </a:r>
          </a:p>
        </p:txBody>
      </p:sp>
      <p:cxnSp>
        <p:nvCxnSpPr>
          <p:cNvPr id="11" name="Straight Connector 24"/>
          <p:cNvCxnSpPr/>
          <p:nvPr/>
        </p:nvCxnSpPr>
        <p:spPr>
          <a:xfrm>
            <a:off x="1439462" y="4592922"/>
            <a:ext cx="7851910" cy="21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7"/>
          <p:cNvSpPr/>
          <p:nvPr/>
        </p:nvSpPr>
        <p:spPr>
          <a:xfrm>
            <a:off x="987251" y="426065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9"/>
          <p:cNvSpPr/>
          <p:nvPr/>
        </p:nvSpPr>
        <p:spPr>
          <a:xfrm>
            <a:off x="3160017" y="2316650"/>
            <a:ext cx="278038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US" sz="120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hr-HR" sz="12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Flowchart: Connector 77"/>
          <p:cNvSpPr/>
          <p:nvPr/>
        </p:nvSpPr>
        <p:spPr>
          <a:xfrm>
            <a:off x="1032875" y="4314077"/>
            <a:ext cx="504900" cy="47257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719054" y="3535528"/>
            <a:ext cx="257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latin typeface="Trebuchet MS"/>
                <a:cs typeface="Trebuchet MS"/>
              </a:rPr>
              <a:t>Priprema</a:t>
            </a:r>
          </a:p>
          <a:p>
            <a:r>
              <a:rPr lang="hr-HR" sz="1800" b="1">
                <a:latin typeface="Trebuchet MS"/>
                <a:cs typeface="Trebuchet MS"/>
              </a:rPr>
              <a:t>intervjua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853441" y="3535528"/>
            <a:ext cx="223695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latin typeface="Trebuchet MS"/>
                <a:cs typeface="Trebuchet MS"/>
              </a:rPr>
              <a:t>Produkcija intervjua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739988" y="3535528"/>
            <a:ext cx="264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latin typeface="Trebuchet MS"/>
                <a:cs typeface="Trebuchet MS"/>
              </a:rPr>
              <a:t>Katalogiziranje intervjua </a:t>
            </a:r>
          </a:p>
          <a:p>
            <a:endParaRPr lang="hr-HR" b="1">
              <a:latin typeface="Trebuchet MS"/>
              <a:cs typeface="Trebuchet MS"/>
            </a:endParaRPr>
          </a:p>
        </p:txBody>
      </p:sp>
      <p:sp>
        <p:nvSpPr>
          <p:cNvPr id="30" name="Flowchart: Connector 77"/>
          <p:cNvSpPr/>
          <p:nvPr/>
        </p:nvSpPr>
        <p:spPr>
          <a:xfrm>
            <a:off x="788453" y="513886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77"/>
          <p:cNvSpPr/>
          <p:nvPr/>
        </p:nvSpPr>
        <p:spPr>
          <a:xfrm>
            <a:off x="788453" y="546870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1032875" y="5057342"/>
            <a:ext cx="4538834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latin typeface="Trebuchet MS"/>
                <a:cs typeface="Trebuchet MS"/>
              </a:rPr>
              <a:t>Identifikacija ispitanika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046010" y="5362063"/>
            <a:ext cx="3153597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rebuchet MS"/>
                <a:cs typeface="Trebuchet MS"/>
              </a:rPr>
              <a:t>Upitnik za intervju</a:t>
            </a:r>
          </a:p>
        </p:txBody>
      </p:sp>
      <p:sp>
        <p:nvSpPr>
          <p:cNvPr id="22" name="Oval 7"/>
          <p:cNvSpPr/>
          <p:nvPr/>
        </p:nvSpPr>
        <p:spPr>
          <a:xfrm>
            <a:off x="5021185" y="426376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77"/>
          <p:cNvSpPr/>
          <p:nvPr/>
        </p:nvSpPr>
        <p:spPr>
          <a:xfrm>
            <a:off x="5066809" y="4317187"/>
            <a:ext cx="504900" cy="472579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7"/>
          <p:cNvSpPr/>
          <p:nvPr/>
        </p:nvSpPr>
        <p:spPr>
          <a:xfrm>
            <a:off x="9010370" y="426188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77"/>
          <p:cNvSpPr/>
          <p:nvPr/>
        </p:nvSpPr>
        <p:spPr>
          <a:xfrm>
            <a:off x="9055994" y="4315307"/>
            <a:ext cx="504900" cy="472579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77"/>
          <p:cNvSpPr/>
          <p:nvPr/>
        </p:nvSpPr>
        <p:spPr>
          <a:xfrm>
            <a:off x="4943686" y="511621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77"/>
          <p:cNvSpPr/>
          <p:nvPr/>
        </p:nvSpPr>
        <p:spPr>
          <a:xfrm>
            <a:off x="4943686" y="544605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5188108" y="5034692"/>
            <a:ext cx="2579839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rebuchet MS"/>
                <a:cs typeface="Trebuchet MS"/>
              </a:rPr>
              <a:t>Snimanje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179211" y="5336340"/>
            <a:ext cx="3468208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rebuchet MS"/>
                <a:cs typeface="Trebuchet MS"/>
              </a:rPr>
              <a:t>Montaža</a:t>
            </a:r>
          </a:p>
        </p:txBody>
      </p:sp>
      <p:sp>
        <p:nvSpPr>
          <p:cNvPr id="41" name="Flowchart: Connector 77"/>
          <p:cNvSpPr/>
          <p:nvPr/>
        </p:nvSpPr>
        <p:spPr>
          <a:xfrm>
            <a:off x="8765948" y="514678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sellaDiTesto 41"/>
          <p:cNvSpPr txBox="1"/>
          <p:nvPr/>
        </p:nvSpPr>
        <p:spPr>
          <a:xfrm>
            <a:off x="9010370" y="5077852"/>
            <a:ext cx="257983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latin typeface="Trebuchet MS"/>
                <a:cs typeface="Trebuchet MS"/>
              </a:rPr>
              <a:t>Sažetak prikupljenih podataka</a:t>
            </a:r>
          </a:p>
        </p:txBody>
      </p:sp>
      <p:pic>
        <p:nvPicPr>
          <p:cNvPr id="28" name="Immagine 27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latin typeface="Trebuchet MS"/>
                <a:cs typeface="Trebuchet MS"/>
              </a:rPr>
              <a:t>Priprema intervjua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07565" y="1707271"/>
            <a:ext cx="932660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solidFill>
                  <a:schemeClr val="accent2"/>
                </a:solidFill>
                <a:latin typeface="Trebuchet MS"/>
                <a:cs typeface="Trebuchet MS"/>
              </a:rPr>
              <a:t>Osobe za intervju</a:t>
            </a:r>
          </a:p>
          <a:p>
            <a:r>
              <a:rPr lang="hr-HR" dirty="0">
                <a:latin typeface="Trebuchet MS"/>
                <a:cs typeface="Trebuchet MS"/>
              </a:rPr>
              <a:t>Čuvari </a:t>
            </a:r>
            <a:r>
              <a:rPr lang="hr-HR" b="1" dirty="0">
                <a:latin typeface="Trebuchet MS"/>
                <a:cs typeface="Trebuchet MS"/>
              </a:rPr>
              <a:t>tradicionalnih vještina</a:t>
            </a:r>
            <a:r>
              <a:rPr lang="hr-HR" dirty="0">
                <a:latin typeface="Trebuchet MS"/>
                <a:cs typeface="Trebuchet MS"/>
              </a:rPr>
              <a:t> i </a:t>
            </a:r>
            <a:r>
              <a:rPr lang="hr-HR" b="1" dirty="0">
                <a:latin typeface="Trebuchet MS"/>
                <a:cs typeface="Trebuchet MS"/>
              </a:rPr>
              <a:t>subjektivne/individualne</a:t>
            </a:r>
            <a:r>
              <a:rPr lang="hr-HR" dirty="0">
                <a:latin typeface="Trebuchet MS"/>
                <a:cs typeface="Trebuchet MS"/>
              </a:rPr>
              <a:t> narative; neki mogu biti i svjedoci posebno važnih </a:t>
            </a:r>
            <a:r>
              <a:rPr lang="hr-HR" b="1" dirty="0">
                <a:latin typeface="Trebuchet MS"/>
                <a:cs typeface="Trebuchet MS"/>
              </a:rPr>
              <a:t>povijesnih događaja</a:t>
            </a:r>
            <a:r>
              <a:rPr lang="hr-HR" dirty="0">
                <a:latin typeface="Trebuchet MS"/>
                <a:cs typeface="Trebuchet MS"/>
              </a:rPr>
              <a:t> </a:t>
            </a:r>
            <a:r>
              <a:rPr lang="hr-HR" b="1" dirty="0">
                <a:latin typeface="Trebuchet MS"/>
                <a:cs typeface="Trebuchet MS"/>
              </a:rPr>
              <a:t>i društvenih fenomena</a:t>
            </a:r>
            <a:r>
              <a:rPr lang="hr-HR" dirty="0">
                <a:latin typeface="Trebuchet MS"/>
                <a:cs typeface="Trebuchet MS"/>
              </a:rPr>
              <a:t>.</a:t>
            </a:r>
          </a:p>
          <a:p>
            <a:r>
              <a:rPr lang="hr-HR" dirty="0">
                <a:latin typeface="Trebuchet MS"/>
                <a:cs typeface="Trebuchet MS"/>
              </a:rPr>
              <a:t>U slučaju kulturne gastronomske baštine, sljedeće se kategorije mogu razumno smatrati</a:t>
            </a:r>
          </a:p>
          <a:p>
            <a:r>
              <a:rPr lang="hr-HR" dirty="0">
                <a:solidFill>
                  <a:schemeClr val="accent2"/>
                </a:solidFill>
                <a:latin typeface="Trebuchet MS"/>
                <a:cs typeface="Trebuchet MS"/>
              </a:rPr>
              <a:t>posebnim sugovornicima*</a:t>
            </a:r>
          </a:p>
          <a:p>
            <a:pPr lvl="0"/>
            <a:endParaRPr lang="en-US" dirty="0">
              <a:latin typeface="Trebuchet MS"/>
              <a:cs typeface="Trebuchet MS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dirty="0">
                <a:latin typeface="Trebuchet MS"/>
                <a:cs typeface="Trebuchet MS"/>
              </a:rPr>
              <a:t>kuhari i šefovi kuhinje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dirty="0">
                <a:latin typeface="Trebuchet MS"/>
                <a:cs typeface="Trebuchet MS"/>
              </a:rPr>
              <a:t>poljoprivrednici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dirty="0">
                <a:latin typeface="Trebuchet MS"/>
                <a:cs typeface="Trebuchet MS"/>
              </a:rPr>
              <a:t>uzgajivači stoke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dirty="0">
                <a:latin typeface="Trebuchet MS"/>
                <a:cs typeface="Trebuchet MS"/>
              </a:rPr>
              <a:t>ribari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dirty="0">
                <a:latin typeface="Trebuchet MS"/>
                <a:cs typeface="Trebuchet MS"/>
              </a:rPr>
              <a:t>obrtnici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dirty="0">
                <a:latin typeface="Trebuchet MS"/>
                <a:cs typeface="Trebuchet MS"/>
              </a:rPr>
              <a:t>prerađivači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dirty="0">
                <a:latin typeface="Trebuchet MS"/>
                <a:cs typeface="Trebuchet MS"/>
              </a:rPr>
              <a:t>prodavači poljoprivrednih i gastronomskih proizvoda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dirty="0">
                <a:latin typeface="Trebuchet MS"/>
                <a:cs typeface="Trebuchet MS"/>
              </a:rPr>
              <a:t>nastavnici u agrarnim/hotelijerskim školama, sveučilišni predavači i istraživači u poljoprivredi i stočarstvu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dirty="0">
                <a:latin typeface="Trebuchet MS"/>
                <a:cs typeface="Trebuchet MS"/>
              </a:rPr>
              <a:t>lokalni povjesničari</a:t>
            </a:r>
          </a:p>
          <a:p>
            <a:pPr lvl="0"/>
            <a:endParaRPr lang="it-IT" dirty="0">
              <a:latin typeface="Trebuchet MS"/>
              <a:cs typeface="Trebuchet MS"/>
            </a:endParaRPr>
          </a:p>
          <a:p>
            <a:endParaRPr lang="it-IT" sz="1600" dirty="0">
              <a:latin typeface="Trebuchet MS"/>
              <a:cs typeface="Trebuchet MS"/>
            </a:endParaRPr>
          </a:p>
          <a:p>
            <a:endParaRPr lang="it-IT" sz="1200" dirty="0">
              <a:latin typeface="Trebuchet MS"/>
              <a:cs typeface="Trebuchet MS"/>
            </a:endParaRPr>
          </a:p>
          <a:p>
            <a:endParaRPr lang="it-IT" sz="1200" dirty="0">
              <a:latin typeface="Trebuchet MS"/>
              <a:cs typeface="Trebuchet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07565" y="1161273"/>
            <a:ext cx="433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>
                <a:solidFill>
                  <a:srgbClr val="92BF2B"/>
                </a:solidFill>
                <a:latin typeface="Trebuchet MS"/>
                <a:cs typeface="Trebuchet MS"/>
              </a:rPr>
              <a:t>Identifikacija ispitanika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174109" y="2125502"/>
            <a:ext cx="8517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rebuchet MS"/>
                <a:cs typeface="Trebuchet MS"/>
              </a:rPr>
              <a:t>Nakon odabira prikladnog vremena i mjesta za razgovor, istraživač postavlja pitanja ispitanicima i prikuplja njihove odgovore. </a:t>
            </a:r>
          </a:p>
          <a:p>
            <a:endParaRPr lang="en-US" dirty="0">
              <a:latin typeface="Trebuchet MS"/>
              <a:cs typeface="Trebuchet MS"/>
            </a:endParaRPr>
          </a:p>
          <a:p>
            <a:r>
              <a:rPr lang="hr-HR" dirty="0">
                <a:latin typeface="Trebuchet MS"/>
                <a:cs typeface="Trebuchet MS"/>
              </a:rPr>
              <a:t>Postoje različiti modeli intervjua koji se razlikuju prema stupnju slobode pitanja i odgovora. Glavni modeli su: strukturirani, </a:t>
            </a:r>
            <a:r>
              <a:rPr lang="hr-HR" dirty="0" err="1">
                <a:latin typeface="Trebuchet MS"/>
                <a:cs typeface="Trebuchet MS"/>
              </a:rPr>
              <a:t>polustrukturirani</a:t>
            </a:r>
            <a:r>
              <a:rPr lang="hr-HR" dirty="0">
                <a:latin typeface="Trebuchet MS"/>
                <a:cs typeface="Trebuchet MS"/>
              </a:rPr>
              <a:t>, nestrukturirani ili slobodni. </a:t>
            </a:r>
          </a:p>
          <a:p>
            <a:endParaRPr lang="it-IT" dirty="0">
              <a:latin typeface="Trebuchet MS"/>
              <a:cs typeface="Trebuchet MS"/>
            </a:endParaRPr>
          </a:p>
          <a:p>
            <a:r>
              <a:rPr lang="hr-HR" dirty="0">
                <a:latin typeface="Trebuchet MS"/>
                <a:cs typeface="Trebuchet MS"/>
              </a:rPr>
              <a:t>Ovdje predlažemo </a:t>
            </a:r>
            <a:r>
              <a:rPr lang="hr-HR" b="1" dirty="0" err="1">
                <a:latin typeface="Trebuchet MS"/>
                <a:cs typeface="Trebuchet MS"/>
              </a:rPr>
              <a:t>polustrukturirani</a:t>
            </a:r>
            <a:r>
              <a:rPr lang="hr-HR" dirty="0">
                <a:latin typeface="Trebuchet MS"/>
                <a:cs typeface="Trebuchet MS"/>
              </a:rPr>
              <a:t> intervju u kojem anketar koristi popis pitanja, koja u osnovi služe kao vodič koji osigurava to da razgovor ostane fokusiran na središnju temu. Pitanja su otvorena, a cilj je istražiti događaj, situaciju, činjenicu ili proizvod što je moguće detaljnije; pitanja ne bi trebala slijediti fiksni poredak, već tijek rasprave, prilagođavajući se situaciji i njezinom smjeru s najvećom fleksibilnošću.   </a:t>
            </a:r>
          </a:p>
          <a:p>
            <a:r>
              <a:rPr lang="hr-HR" dirty="0">
                <a:latin typeface="Trebuchet MS"/>
                <a:cs typeface="Trebuchet MS"/>
              </a:rPr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74109" y="1424816"/>
            <a:ext cx="3776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>
                <a:solidFill>
                  <a:srgbClr val="92BF2B"/>
                </a:solidFill>
                <a:latin typeface="Trebuchet MS"/>
                <a:cs typeface="Trebuchet MS"/>
              </a:rPr>
              <a:t>Upitnici za intervju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latin typeface="Trebuchet MS"/>
                <a:cs typeface="Trebuchet MS"/>
              </a:rPr>
              <a:t>Priprema intervjua</a:t>
            </a:r>
          </a:p>
        </p:txBody>
      </p:sp>
    </p:spTree>
    <p:extLst>
      <p:ext uri="{BB962C8B-B14F-4D97-AF65-F5344CB8AC3E}">
        <p14:creationId xmlns:p14="http://schemas.microsoft.com/office/powerpoint/2010/main" val="10161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60398" y="1152493"/>
            <a:ext cx="95965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Trebuchet MS"/>
                <a:cs typeface="Trebuchet MS"/>
              </a:rPr>
              <a:t>Priručnik dobrog anketara</a:t>
            </a:r>
          </a:p>
          <a:p>
            <a:endParaRPr lang="it-IT" b="1" dirty="0"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Trebuchet MS"/>
                <a:cs typeface="Trebuchet MS"/>
              </a:rPr>
              <a:t>Nemojte pritiskati ispitanika s previše pitanja.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Trebuchet MS"/>
                <a:cs typeface="Trebuchet MS"/>
              </a:rPr>
              <a:t>Nemojte prekidati kada on ili ona govore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Trebuchet MS"/>
                <a:cs typeface="Trebuchet MS"/>
              </a:rPr>
              <a:t>Pogotovo ako se radi o starijim osobama, ostavite ispitanicima vremena da razmisle prije postavljanja novog pitanja. Pričekajte sekundu ili dvije jer, često, ispitanik može povratiti vlastitu misao i dovršiti odgovor daljnjim dragocjenim detaljima.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Trebuchet MS"/>
                <a:cs typeface="Trebuchet MS"/>
              </a:rPr>
              <a:t>Slušajte! Sposobnost slušanja je temelj, osobito tijekom intervjua. Ispitanici nam daju svoje vrijeme, svoja sjećanja i osjećanja: moramo ih slušati i dati im vrijeme koje im je potrebno da formuliraju potaknutu priču.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Trebuchet MS"/>
                <a:cs typeface="Trebuchet MS"/>
              </a:rPr>
              <a:t>Pozdravite priču ispitanika znatiželjom i iskrenošću, čak i ako je odgovor različit od onog koji ste očekivali: stvarnost se često razlikuje od načina na koji je zamišljamo! U usta ispitanika ne smijemo stavljati riječi koje želimo čuti kako bismo ispunili vlastita očekivanja.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Trebuchet MS"/>
                <a:cs typeface="Trebuchet MS"/>
              </a:rPr>
              <a:t>Nemojte davati ispitaniku dojam da ste u žurbi: kada organizirate intervju ostavite sebi dovoljno vremena. Detaljnije intervjuiranje osoba o načinu na koji su živjeli vlastiti životopisni i profesionalni život zahtijeva vrijeme, recimo sat ili sat i pol.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Trebuchet MS"/>
                <a:cs typeface="Trebuchet MS"/>
              </a:rPr>
              <a:t>Isključite telefon prije početka razgovora!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7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latin typeface="Trebuchet MS"/>
                <a:cs typeface="Trebuchet MS"/>
              </a:rPr>
              <a:t>Priprema intervjua</a:t>
            </a:r>
          </a:p>
        </p:txBody>
      </p:sp>
    </p:spTree>
    <p:extLst>
      <p:ext uri="{BB962C8B-B14F-4D97-AF65-F5344CB8AC3E}">
        <p14:creationId xmlns:p14="http://schemas.microsoft.com/office/powerpoint/2010/main" val="35197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Trening identifikacije I dokumentacije GCH </a:t>
            </a:r>
          </a:p>
          <a:p>
            <a:pPr algn="ctr"/>
            <a:r>
              <a:rPr lang="hr-HR" dirty="0"/>
              <a:t>(gastronomsko-kulturne baštine)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7888" y="2317121"/>
            <a:ext cx="7888630" cy="364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Ciljevi treninga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Referentni teorijski okvir: </a:t>
            </a:r>
            <a:r>
              <a:rPr lang="hr-HR" sz="1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Etno i bioraznolikost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Mapiranje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Uredsko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Terensko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Najbolje prakse i korisne informacije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339181" y="1600807"/>
            <a:ext cx="102867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92BF2B"/>
                </a:solidFill>
                <a:latin typeface="Trebuchet MS"/>
                <a:cs typeface="Trebuchet MS"/>
              </a:rPr>
              <a:t>Koliko intervjua treba provesti?</a:t>
            </a:r>
          </a:p>
          <a:p>
            <a:endParaRPr lang="it-IT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hr-HR" dirty="0">
                <a:latin typeface="Trebuchet MS"/>
                <a:cs typeface="Trebuchet MS"/>
              </a:rPr>
              <a:t>Moguće je razmisliti o oko </a:t>
            </a:r>
            <a:r>
              <a:rPr lang="hr-HR" b="1" dirty="0">
                <a:latin typeface="Trebuchet MS"/>
                <a:cs typeface="Trebuchet MS"/>
              </a:rPr>
              <a:t>20 intervjua</a:t>
            </a:r>
            <a:r>
              <a:rPr lang="hr-HR" dirty="0">
                <a:latin typeface="Trebuchet MS"/>
                <a:cs typeface="Trebuchet MS"/>
              </a:rPr>
              <a:t>, iako je to samo gruba procjena, koja se može povećati ili smanjiti u skladu s dokumentacijskim potrebama svakog lokalnog konteksta.</a:t>
            </a:r>
          </a:p>
          <a:p>
            <a:r>
              <a:rPr lang="hr-HR" dirty="0">
                <a:latin typeface="Trebuchet MS"/>
                <a:cs typeface="Trebuchet MS"/>
              </a:rPr>
              <a:t>Hipotetski govoreći, za provođenje kvalitativnih istraživanja moguće je dokumentirati gastronomsku tradiciju grada i njegovog lokalnog područja putem intervjua s</a:t>
            </a:r>
          </a:p>
          <a:p>
            <a:r>
              <a:rPr lang="hr-HR" dirty="0">
                <a:latin typeface="Trebuchet MS"/>
                <a:cs typeface="Trebuchet MS"/>
              </a:rPr>
              <a:t>4/5 poljoprivrednika (tržišni vrtlari, vinogradari itd.)</a:t>
            </a:r>
          </a:p>
          <a:p>
            <a:r>
              <a:rPr lang="hr-HR" dirty="0">
                <a:latin typeface="Trebuchet MS"/>
                <a:cs typeface="Trebuchet MS"/>
              </a:rPr>
              <a:t>2/3 kuhara/ugostitelja</a:t>
            </a:r>
          </a:p>
          <a:p>
            <a:r>
              <a:rPr lang="hr-HR" dirty="0">
                <a:latin typeface="Trebuchet MS"/>
                <a:cs typeface="Trebuchet MS"/>
              </a:rPr>
              <a:t>1/2 uzgajivača stoke</a:t>
            </a:r>
          </a:p>
          <a:p>
            <a:r>
              <a:rPr lang="hr-HR" dirty="0">
                <a:latin typeface="Trebuchet MS"/>
                <a:cs typeface="Trebuchet MS"/>
              </a:rPr>
              <a:t>1/2 proizvođača sira</a:t>
            </a:r>
          </a:p>
          <a:p>
            <a:r>
              <a:rPr lang="hr-HR" dirty="0">
                <a:latin typeface="Trebuchet MS"/>
                <a:cs typeface="Trebuchet MS"/>
              </a:rPr>
              <a:t>1/2 mesara</a:t>
            </a:r>
          </a:p>
          <a:p>
            <a:r>
              <a:rPr lang="hr-HR" dirty="0">
                <a:latin typeface="Trebuchet MS"/>
                <a:cs typeface="Trebuchet MS"/>
              </a:rPr>
              <a:t>2/3 pekara, slastičara</a:t>
            </a:r>
          </a:p>
          <a:p>
            <a:r>
              <a:rPr lang="hr-HR" dirty="0">
                <a:latin typeface="Trebuchet MS"/>
                <a:cs typeface="Trebuchet MS"/>
              </a:rPr>
              <a:t>3/4 prodavača hrane: trgovci i vlasnici prehrambenih trgovina, kafića, dućana s namirnicama itd. </a:t>
            </a:r>
          </a:p>
          <a:p>
            <a:endParaRPr lang="it-IT" dirty="0">
              <a:latin typeface="Trebuchet MS"/>
              <a:cs typeface="Trebuchet MS"/>
            </a:endParaRPr>
          </a:p>
          <a:p>
            <a:r>
              <a:rPr lang="hr-HR" dirty="0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latin typeface="Trebuchet MS"/>
                <a:cs typeface="Trebuchet MS"/>
              </a:rPr>
              <a:t>Priprema intervjua</a:t>
            </a:r>
          </a:p>
        </p:txBody>
      </p:sp>
    </p:spTree>
    <p:extLst>
      <p:ext uri="{BB962C8B-B14F-4D97-AF65-F5344CB8AC3E}">
        <p14:creationId xmlns:p14="http://schemas.microsoft.com/office/powerpoint/2010/main" val="120659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221301" y="1573234"/>
            <a:ext cx="79077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92BF2B"/>
                </a:solidFill>
                <a:latin typeface="Trebuchet MS"/>
                <a:cs typeface="Trebuchet MS"/>
              </a:rPr>
              <a:t>Koliko dugo intervju treba trajati?</a:t>
            </a:r>
          </a:p>
          <a:p>
            <a:r>
              <a:rPr lang="hr-HR" dirty="0">
                <a:latin typeface="Trebuchet MS"/>
                <a:cs typeface="Trebuchet MS"/>
              </a:rPr>
              <a:t>Iako se intervjui mogu razlikovati po duljini, preporučujemo da svakom ispitaniku posvetite oko </a:t>
            </a:r>
            <a:r>
              <a:rPr lang="hr-HR" b="1" dirty="0">
                <a:latin typeface="Trebuchet MS"/>
                <a:cs typeface="Trebuchet MS"/>
              </a:rPr>
              <a:t>sat vremena</a:t>
            </a:r>
            <a:r>
              <a:rPr lang="hr-HR" dirty="0">
                <a:latin typeface="Trebuchet MS"/>
                <a:cs typeface="Trebuchet MS"/>
              </a:rPr>
              <a:t>, što odgovara videu od oko </a:t>
            </a:r>
            <a:r>
              <a:rPr lang="hr-HR" b="1" dirty="0">
                <a:latin typeface="Trebuchet MS"/>
                <a:cs typeface="Trebuchet MS"/>
              </a:rPr>
              <a:t>30/40 minuta</a:t>
            </a:r>
            <a:r>
              <a:rPr lang="hr-HR" dirty="0">
                <a:latin typeface="Trebuchet MS"/>
                <a:cs typeface="Trebuchet MS"/>
              </a:rPr>
              <a:t>.</a:t>
            </a:r>
          </a:p>
          <a:p>
            <a:endParaRPr lang="en-US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r>
              <a:rPr lang="hr-HR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Dužinu svakog pojedinačnog intervjua također treba uzeti u obzir u odnosu na ukupni broj intervjua. Konačni cilj je postići dosljedno, komunikativno učinkovito mapiranje.</a:t>
            </a:r>
          </a:p>
          <a:p>
            <a:r>
              <a:rPr lang="hr-HR" dirty="0">
                <a:solidFill>
                  <a:srgbClr val="92BF2B"/>
                </a:solidFill>
                <a:latin typeface="Trebuchet MS"/>
                <a:ea typeface="Garamond"/>
                <a:cs typeface="Trebuchet MS"/>
              </a:rPr>
              <a:t> </a:t>
            </a:r>
          </a:p>
          <a:p>
            <a:r>
              <a:rPr lang="hr-HR" dirty="0">
                <a:solidFill>
                  <a:srgbClr val="92BF2B"/>
                </a:solidFill>
                <a:latin typeface="Trebuchet MS"/>
                <a:cs typeface="Trebuchet MS"/>
              </a:rPr>
              <a:t>Titlovi</a:t>
            </a:r>
          </a:p>
          <a:p>
            <a:r>
              <a:rPr lang="hr-HR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Engleski titlovi nisu obavezni, ali preporučujemo njihovo korištenje. </a:t>
            </a:r>
          </a:p>
          <a:p>
            <a:endParaRPr lang="en-US" b="1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r>
              <a:rPr lang="hr-HR" dirty="0">
                <a:solidFill>
                  <a:srgbClr val="222222"/>
                </a:solidFill>
                <a:latin typeface="Trebuchet MS"/>
                <a:ea typeface="Arial"/>
                <a:cs typeface="Trebuchet MS"/>
              </a:rPr>
              <a:t>Međutim, svaki intervju obvezno mora pratiti </a:t>
            </a:r>
            <a:r>
              <a:rPr lang="hr-HR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sažetak </a:t>
            </a:r>
            <a:r>
              <a:rPr lang="hr-HR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i </a:t>
            </a:r>
            <a:r>
              <a:rPr lang="hr-HR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vremenski kod na engleskom jeziku </a:t>
            </a:r>
            <a:r>
              <a:rPr lang="hr-HR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(vidi obrazac za intervju 1).</a:t>
            </a:r>
          </a:p>
          <a:p>
            <a:r>
              <a:rPr lang="hr-HR" dirty="0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latin typeface="Trebuchet MS"/>
                <a:cs typeface="Trebuchet MS"/>
              </a:rPr>
              <a:t>Priprema intervjua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1023" y="427590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6647" y="485420"/>
            <a:ext cx="504900" cy="519836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1248678" y="2507898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1271511" y="3811805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611468" y="2427953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800">
                <a:latin typeface="Trebuchet MS"/>
                <a:cs typeface="Trebuchet MS"/>
              </a:rPr>
              <a:t>Snimanje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22885" y="3676117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800">
                <a:latin typeface="Trebuchet MS"/>
                <a:cs typeface="Trebuchet MS"/>
              </a:rPr>
              <a:t>Montaža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2379990"/>
            <a:ext cx="519072" cy="3893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3701720"/>
            <a:ext cx="519072" cy="389304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397501" y="2790341"/>
            <a:ext cx="351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i="1">
                <a:latin typeface="Trebuchet MS"/>
                <a:cs typeface="Trebuchet MS"/>
              </a:rPr>
              <a:t>Napomena za voditelja:</a:t>
            </a:r>
          </a:p>
          <a:p>
            <a:pPr algn="just"/>
            <a:r>
              <a:rPr lang="hr-HR" i="1">
                <a:latin typeface="Trebuchet MS"/>
                <a:cs typeface="Trebuchet MS"/>
              </a:rPr>
              <a:t>prikazati video tutorijal</a:t>
            </a:r>
          </a:p>
          <a:p>
            <a:pPr algn="just"/>
            <a:r>
              <a:rPr lang="hr-HR" i="1">
                <a:latin typeface="Trebuchet MS"/>
                <a:cs typeface="Trebuchet MS"/>
              </a:rPr>
              <a:t>Moodle tečaja</a:t>
            </a:r>
          </a:p>
        </p:txBody>
      </p:sp>
      <p:pic>
        <p:nvPicPr>
          <p:cNvPr id="12" name="Immagine 11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latin typeface="Trebuchet MS"/>
                <a:cs typeface="Trebuchet MS"/>
              </a:rPr>
              <a:t>Produkcija</a:t>
            </a:r>
            <a:r>
              <a:rPr lang="hr-HR" b="1">
                <a:latin typeface="Trebuchet MS"/>
                <a:cs typeface="Trebuchet MS"/>
              </a:rPr>
              <a:t> intervjua</a:t>
            </a:r>
          </a:p>
        </p:txBody>
      </p:sp>
    </p:spTree>
    <p:extLst>
      <p:ext uri="{BB962C8B-B14F-4D97-AF65-F5344CB8AC3E}">
        <p14:creationId xmlns:p14="http://schemas.microsoft.com/office/powerpoint/2010/main" val="31847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8" grpId="0" animBg="1"/>
      <p:bldP spid="9" grpId="0" animBg="1"/>
      <p:bldP spid="10" grpId="0"/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14999" y="449679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60623" y="507509"/>
            <a:ext cx="504900" cy="519836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1139682" y="1440621"/>
            <a:ext cx="83120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rebuchet MS"/>
                <a:cs typeface="Trebuchet MS"/>
              </a:rPr>
              <a:t>Za katalogiziranje svakog intervjua i video datoteke potrebno je prikupiti podatke o ispitaniku (osobne podatke) i njegovo/njezino svjedočenje (okolnosti, sadržaj itd.) u </a:t>
            </a:r>
            <a:r>
              <a:rPr lang="hr-HR" sz="2000" b="1" dirty="0">
                <a:latin typeface="Trebuchet MS"/>
                <a:cs typeface="Trebuchet MS"/>
              </a:rPr>
              <a:t>obliku intervjua 1</a:t>
            </a:r>
          </a:p>
          <a:p>
            <a:endParaRPr lang="en-US" sz="2000" b="1" dirty="0">
              <a:latin typeface="Trebuchet MS"/>
              <a:cs typeface="Trebuchet MS"/>
            </a:endParaRPr>
          </a:p>
          <a:p>
            <a:endParaRPr lang="en-US" sz="2000" dirty="0">
              <a:latin typeface="Trebuchet MS"/>
              <a:cs typeface="Trebuchet MS"/>
            </a:endParaRPr>
          </a:p>
          <a:p>
            <a:r>
              <a:rPr lang="hr-HR" sz="2000" dirty="0">
                <a:latin typeface="Trebuchet MS"/>
                <a:cs typeface="Trebuchet MS"/>
              </a:rPr>
              <a:t>Osim toga, ako je intervju povezan s određenim proizvodom ili proizvodnom tehnikom, također je potrebno sastaviti obrazac za </a:t>
            </a:r>
            <a:r>
              <a:rPr lang="hr-HR" sz="2000" b="1" dirty="0">
                <a:latin typeface="Trebuchet MS"/>
                <a:cs typeface="Trebuchet MS"/>
              </a:rPr>
              <a:t>intervju 2</a:t>
            </a:r>
            <a:r>
              <a:rPr lang="hr-HR" sz="2000" dirty="0">
                <a:latin typeface="Trebuchet MS"/>
                <a:cs typeface="Trebuchet MS"/>
              </a:rPr>
              <a:t>,</a:t>
            </a:r>
            <a:r>
              <a:rPr lang="hr-HR" sz="2000" b="1" dirty="0">
                <a:latin typeface="Trebuchet MS"/>
                <a:cs typeface="Trebuchet MS"/>
              </a:rPr>
              <a:t> </a:t>
            </a:r>
            <a:r>
              <a:rPr lang="hr-HR" sz="2000" dirty="0">
                <a:latin typeface="Trebuchet MS"/>
                <a:cs typeface="Trebuchet MS"/>
              </a:rPr>
              <a:t>koji dolazi u tri verzije</a:t>
            </a:r>
          </a:p>
          <a:p>
            <a:endParaRPr lang="en-US" sz="2000" i="1" dirty="0">
              <a:solidFill>
                <a:srgbClr val="FF6600"/>
              </a:solidFill>
              <a:latin typeface="Trebuchet MS"/>
              <a:cs typeface="Trebuchet MS"/>
            </a:endParaRPr>
          </a:p>
          <a:p>
            <a:pPr marL="457200" indent="-457200">
              <a:buAutoNum type="arabicPeriod"/>
            </a:pPr>
            <a:r>
              <a:rPr lang="hr-HR" sz="2000" dirty="0">
                <a:latin typeface="Trebuchet MS"/>
                <a:cs typeface="Trebuchet MS"/>
              </a:rPr>
              <a:t>Proizvod životinjskog podrijetla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Trebuchet MS"/>
                <a:cs typeface="Trebuchet MS"/>
              </a:rPr>
              <a:t>Proizvod biljnog podrijetla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Trebuchet MS"/>
                <a:cs typeface="Trebuchet MS"/>
              </a:rPr>
              <a:t>Prerađeni proizvod</a:t>
            </a:r>
          </a:p>
          <a:p>
            <a:endParaRPr lang="en-US" sz="2000" dirty="0">
              <a:latin typeface="Trebuchet MS"/>
              <a:cs typeface="Trebuchet MS"/>
            </a:endParaRPr>
          </a:p>
          <a:p>
            <a:endParaRPr lang="en-US" sz="2000" dirty="0">
              <a:latin typeface="Trebuchet MS"/>
              <a:cs typeface="Trebuchet MS"/>
            </a:endParaRPr>
          </a:p>
          <a:p>
            <a:r>
              <a:rPr lang="hr-HR" sz="2000" dirty="0">
                <a:latin typeface="Trebuchet MS"/>
                <a:cs typeface="Trebuchet MS"/>
              </a:rPr>
              <a:t>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74109" y="545551"/>
            <a:ext cx="300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latin typeface="Trebuchet MS"/>
                <a:cs typeface="Trebuchet MS"/>
              </a:rPr>
              <a:t>Katalogiziranje </a:t>
            </a:r>
            <a:r>
              <a:rPr lang="hr-HR" b="1" dirty="0">
                <a:latin typeface="Trebuchet MS"/>
                <a:cs typeface="Trebuchet MS"/>
              </a:rPr>
              <a:t>intervjua</a:t>
            </a:r>
          </a:p>
        </p:txBody>
      </p:sp>
    </p:spTree>
    <p:extLst>
      <p:ext uri="{BB962C8B-B14F-4D97-AF65-F5344CB8AC3E}">
        <p14:creationId xmlns:p14="http://schemas.microsoft.com/office/powerpoint/2010/main" val="5376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rebuchet MS"/>
                <a:cs typeface="Trebuchet MS"/>
              </a:rPr>
              <a:t>Cilj treninga je pružiti referentni tehnički okvir i metodologiju za vođenje mapiranja lokalnih gastronomskih naslijeđa, što je prva faza u razvoju </a:t>
            </a:r>
            <a:r>
              <a:rPr lang="hr-HR" sz="2400" i="1" dirty="0" err="1">
                <a:latin typeface="Trebuchet MS"/>
                <a:cs typeface="Trebuchet MS"/>
              </a:rPr>
              <a:t>Slow</a:t>
            </a:r>
            <a:r>
              <a:rPr lang="hr-HR" sz="2400" i="1" dirty="0">
                <a:latin typeface="Trebuchet MS"/>
                <a:cs typeface="Trebuchet MS"/>
              </a:rPr>
              <a:t> </a:t>
            </a:r>
            <a:r>
              <a:rPr lang="hr-HR" sz="2400" i="1" dirty="0" err="1">
                <a:latin typeface="Trebuchet MS"/>
                <a:cs typeface="Trebuchet MS"/>
              </a:rPr>
              <a:t>Food</a:t>
            </a:r>
            <a:r>
              <a:rPr lang="hr-HR" sz="2400" i="1" dirty="0">
                <a:latin typeface="Trebuchet MS"/>
                <a:cs typeface="Trebuchet MS"/>
              </a:rPr>
              <a:t>-CE: </a:t>
            </a:r>
            <a:r>
              <a:rPr lang="hr-HR" sz="2400" dirty="0">
                <a:latin typeface="Trebuchet MS"/>
                <a:cs typeface="Trebuchet MS"/>
              </a:rPr>
              <a:t>Projekt </a:t>
            </a:r>
            <a:r>
              <a:rPr lang="hr-HR" sz="2400" i="1" dirty="0">
                <a:latin typeface="Trebuchet MS"/>
                <a:cs typeface="Trebuchet MS"/>
              </a:rPr>
              <a:t>kultura, baština, identitet i hrana.</a:t>
            </a:r>
            <a:r>
              <a:rPr lang="hr-HR" sz="2400" dirty="0">
                <a:latin typeface="Trebuchet MS"/>
                <a:cs typeface="Trebuchet MS"/>
              </a:rPr>
              <a:t> </a:t>
            </a: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Ciljevi treninga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" y="1199091"/>
            <a:ext cx="2980690" cy="167663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8527" y="3847417"/>
            <a:ext cx="9777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Trebuchet MS"/>
                <a:cs typeface="Trebuchet MS"/>
              </a:rPr>
              <a:t>Trening je namijenjen osobama koje na lokalnoj razini provode mapiranje gastronomske baštine gradova i naselja koji su dio projekta, ali i za pružanje sadržaja, alata i praktičnih uputa za istraživanje gastronomsko-kulturne baštine različitim kategorijama korisnika: institucijama, poduzećima, profesionalnim udruženjima, civilnom društvu itd. 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Trening identifikacije i dokumentacije GCH </a:t>
            </a:r>
          </a:p>
          <a:p>
            <a:pPr algn="ctr"/>
            <a:r>
              <a:rPr lang="hr-HR" dirty="0"/>
              <a:t>(gastronomsko-kulturne baštine)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Ciljevi treninga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Referentni teorijski okvir: </a:t>
            </a:r>
            <a:b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</a:br>
            <a:r>
              <a:rPr lang="hr-HR" sz="1400" b="1" dirty="0">
                <a:solidFill>
                  <a:srgbClr val="92BF2B"/>
                </a:solidFill>
                <a:latin typeface="Trebuchet MS"/>
                <a:cs typeface="Trebuchet MS"/>
              </a:rPr>
              <a:t>Etno i bioraznolikost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Mapiranje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Uredsko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Terensko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Najbolje prakse i korisne informacije</a:t>
            </a:r>
          </a:p>
        </p:txBody>
      </p:sp>
    </p:spTree>
    <p:extLst>
      <p:ext uri="{BB962C8B-B14F-4D97-AF65-F5344CB8AC3E}">
        <p14:creationId xmlns:p14="http://schemas.microsoft.com/office/powerpoint/2010/main" val="17668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6407" y="908505"/>
            <a:ext cx="99670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hr-HR" sz="2400" dirty="0">
                <a:latin typeface="Trebuchet MS"/>
                <a:cs typeface="Trebuchet MS"/>
              </a:rPr>
              <a:t>Projekt će raditi s etno-antropološke perspektive, prikupljajući životne priče i svjedočanstva s posebnim osvrtom na hranu i kulturu hrane. Posljednjih nekoliko godina konsolidacija </a:t>
            </a:r>
            <a:r>
              <a:rPr lang="hr-HR" sz="2400" b="1" dirty="0">
                <a:latin typeface="Trebuchet MS"/>
                <a:cs typeface="Trebuchet MS"/>
              </a:rPr>
              <a:t>gastronomije </a:t>
            </a:r>
            <a:r>
              <a:rPr lang="hr-HR" sz="2400" dirty="0">
                <a:latin typeface="Trebuchet MS"/>
                <a:cs typeface="Trebuchet MS"/>
              </a:rPr>
              <a:t>u </a:t>
            </a:r>
            <a:r>
              <a:rPr lang="hr-HR" sz="2400" b="1" dirty="0">
                <a:latin typeface="Trebuchet MS"/>
                <a:cs typeface="Trebuchet MS"/>
              </a:rPr>
              <a:t>znanstvenom okviru </a:t>
            </a:r>
            <a:r>
              <a:rPr lang="hr-HR" sz="2400" dirty="0">
                <a:latin typeface="Trebuchet MS"/>
                <a:cs typeface="Trebuchet MS"/>
              </a:rPr>
              <a:t>rezultirala je time da danas govorimo o </a:t>
            </a:r>
            <a:r>
              <a:rPr lang="hr-HR" sz="2400" b="1" dirty="0">
                <a:latin typeface="Trebuchet MS"/>
                <a:cs typeface="Trebuchet MS"/>
              </a:rPr>
              <a:t>gastronomskim znanostima</a:t>
            </a:r>
            <a:r>
              <a:rPr lang="hr-HR" sz="2400" dirty="0">
                <a:latin typeface="Trebuchet MS"/>
                <a:cs typeface="Trebuchet MS"/>
              </a:rPr>
              <a:t> kao </a:t>
            </a:r>
            <a:r>
              <a:rPr lang="hr-HR" sz="2400" i="1" dirty="0">
                <a:latin typeface="Trebuchet MS"/>
                <a:cs typeface="Trebuchet MS"/>
              </a:rPr>
              <a:t>"znanje i razumijevanje svega što se odnosi na čovjeka kao ono što jede"</a:t>
            </a:r>
            <a:r>
              <a:rPr lang="hr-HR" sz="2400" dirty="0">
                <a:latin typeface="Trebuchet MS"/>
                <a:cs typeface="Trebuchet MS"/>
              </a:rPr>
              <a:t> (</a:t>
            </a:r>
            <a:r>
              <a:rPr lang="hr-HR" sz="2400" dirty="0" err="1">
                <a:latin typeface="Trebuchet MS"/>
                <a:cs typeface="Trebuchet MS"/>
              </a:rPr>
              <a:t>Brillat-Savarin</a:t>
            </a:r>
            <a:r>
              <a:rPr lang="hr-HR" sz="2400" dirty="0">
                <a:latin typeface="Trebuchet MS"/>
                <a:cs typeface="Trebuchet MS"/>
              </a:rPr>
              <a:t>, 1825).</a:t>
            </a:r>
          </a:p>
          <a:p>
            <a:r>
              <a:rPr lang="hr-HR" sz="2400" dirty="0">
                <a:latin typeface="Trebuchet MS"/>
                <a:cs typeface="Trebuchet MS"/>
              </a:rPr>
              <a:t>Drugim riječima, </a:t>
            </a:r>
            <a:r>
              <a:rPr lang="hr-HR" sz="2400" b="1" dirty="0">
                <a:latin typeface="Trebuchet MS"/>
                <a:cs typeface="Trebuchet MS"/>
              </a:rPr>
              <a:t>holističko znanje</a:t>
            </a:r>
            <a:r>
              <a:rPr lang="hr-HR" sz="2400" dirty="0">
                <a:latin typeface="Trebuchet MS"/>
                <a:cs typeface="Trebuchet MS"/>
              </a:rPr>
              <a:t>, definirano novim teorijama i metodologijama koje obuhvaćaju mnoge teme, od antropologije do ekonomije, od povijesti do prava, od agronomije do kemije. </a:t>
            </a:r>
          </a:p>
          <a:p>
            <a:r>
              <a:rPr lang="hr-HR" sz="2400" dirty="0">
                <a:latin typeface="Trebuchet MS"/>
                <a:cs typeface="Trebuchet MS"/>
              </a:rPr>
              <a:t>S tog stajališta, središnje mjesto među svjetskim problemima zauzela je temeljna uloga poljoprivrednih zajednica, branitelja </a:t>
            </a:r>
            <a:r>
              <a:rPr lang="hr-HR" sz="2400" b="1" dirty="0" err="1">
                <a:latin typeface="Trebuchet MS"/>
                <a:cs typeface="Trebuchet MS"/>
              </a:rPr>
              <a:t>etnoraznolikosti</a:t>
            </a:r>
            <a:r>
              <a:rPr lang="hr-HR" sz="2400" dirty="0">
                <a:latin typeface="Trebuchet MS"/>
                <a:cs typeface="Trebuchet MS"/>
              </a:rPr>
              <a:t> i </a:t>
            </a:r>
            <a:r>
              <a:rPr lang="hr-HR" sz="2400" b="1" dirty="0">
                <a:latin typeface="Trebuchet MS"/>
                <a:cs typeface="Trebuchet MS"/>
              </a:rPr>
              <a:t>bioraznolikosti</a:t>
            </a:r>
            <a:r>
              <a:rPr lang="hr-HR" sz="2400" dirty="0">
                <a:latin typeface="Trebuchet MS"/>
                <a:cs typeface="Trebuchet MS"/>
              </a:rPr>
              <a:t> u svjetlu kulturne i homogenizacije usjeva koju nameće globalizacija.</a:t>
            </a: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dirty="0">
              <a:latin typeface="Trebuchet MS"/>
              <a:cs typeface="Trebuchet MS"/>
            </a:endParaRPr>
          </a:p>
          <a:p>
            <a:endParaRPr lang="en-GB" sz="24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0266" y="311040"/>
            <a:ext cx="6774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Referentni teorijski okvir </a:t>
            </a: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5049" y="344266"/>
            <a:ext cx="2967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Etnoraznolikost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66610" y="539389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6164" y="1296483"/>
            <a:ext cx="502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Trebuchet MS"/>
                <a:cs typeface="Trebuchet MS"/>
              </a:rPr>
              <a:t>Pojam se odnosi na </a:t>
            </a:r>
            <a:r>
              <a:rPr lang="hr-HR" sz="2400" b="1" dirty="0">
                <a:latin typeface="Trebuchet MS"/>
                <a:cs typeface="Trebuchet MS"/>
              </a:rPr>
              <a:t>"kulturnu raznolikost"</a:t>
            </a:r>
            <a:r>
              <a:rPr lang="hr-HR" sz="2400" dirty="0">
                <a:latin typeface="Trebuchet MS"/>
                <a:cs typeface="Trebuchet MS"/>
              </a:rPr>
              <a:t> koja karakterizira različite ljudske zajednice koje naseljavaju Planet Zemlju. 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5" y="1181966"/>
            <a:ext cx="4615543" cy="18071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3725" y="3078790"/>
            <a:ext cx="1025127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dirty="0">
              <a:latin typeface="Trebuchet MS"/>
              <a:cs typeface="Trebuchet MS"/>
            </a:endParaRPr>
          </a:p>
          <a:p>
            <a:pPr algn="just"/>
            <a:r>
              <a:rPr lang="hr-HR" sz="2800">
                <a:latin typeface="Trebuchet MS"/>
                <a:cs typeface="Trebuchet MS"/>
              </a:rPr>
              <a:t>Glavni elementi koji se kombiniraju za definiranje pojma etnobiološke raznolikosti su: 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r-HR" sz="2400">
                <a:latin typeface="Trebuchet MS"/>
                <a:cs typeface="Trebuchet MS"/>
              </a:rPr>
              <a:t>jezici i dijalekti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r-HR" sz="2400">
                <a:latin typeface="Trebuchet MS"/>
                <a:cs typeface="Trebuchet MS"/>
              </a:rPr>
              <a:t>sustavi srodstva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r-HR" sz="2400">
                <a:latin typeface="Trebuchet MS"/>
                <a:cs typeface="Trebuchet MS"/>
              </a:rPr>
              <a:t>organizacija obiteljskog života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r-HR" sz="2400">
                <a:latin typeface="Trebuchet MS"/>
                <a:cs typeface="Trebuchet MS"/>
              </a:rPr>
              <a:t>religije, mitovi, obredi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r-HR" sz="2400" b="1">
                <a:latin typeface="Trebuchet MS"/>
                <a:cs typeface="Trebuchet MS"/>
              </a:rPr>
              <a:t>prehrambene navike</a:t>
            </a:r>
          </a:p>
        </p:txBody>
      </p:sp>
      <p:pic>
        <p:nvPicPr>
          <p:cNvPr id="8" name="Immagine 7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6687" y="385909"/>
            <a:ext cx="24545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700" b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hr-HR" sz="3200">
                <a:solidFill>
                  <a:srgbClr val="92BF2B"/>
                </a:solidFill>
                <a:latin typeface="Trebuchet MS"/>
                <a:cs typeface="Trebuchet MS"/>
              </a:rPr>
              <a:t>Bioraznolikost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44945" y="452807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latin typeface="Garamond" panose="02020404030301010803" pitchFamily="18" charset="0"/>
              </a:rPr>
              <a:t>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1" y="1188231"/>
            <a:ext cx="2377847" cy="31090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22203" y="1208249"/>
            <a:ext cx="7203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hr-HR" sz="2200" dirty="0">
                <a:solidFill>
                  <a:prstClr val="black"/>
                </a:solidFill>
                <a:latin typeface="Trebuchet MS"/>
                <a:cs typeface="Trebuchet MS"/>
              </a:rPr>
              <a:t>Pojam se odnosi na raznolikost života na različitim razinama, od najjednostavnijih (</a:t>
            </a:r>
            <a:r>
              <a:rPr lang="hr-HR" sz="2200" i="1" dirty="0">
                <a:solidFill>
                  <a:prstClr val="black"/>
                </a:solidFill>
                <a:latin typeface="Trebuchet MS"/>
                <a:cs typeface="Trebuchet MS"/>
              </a:rPr>
              <a:t>geni</a:t>
            </a:r>
            <a:r>
              <a:rPr lang="hr-HR" sz="2200" dirty="0">
                <a:solidFill>
                  <a:prstClr val="black"/>
                </a:solidFill>
                <a:latin typeface="Trebuchet MS"/>
                <a:cs typeface="Trebuchet MS"/>
              </a:rPr>
              <a:t> i </a:t>
            </a:r>
            <a:r>
              <a:rPr lang="hr-HR" sz="2200" i="1" dirty="0">
                <a:solidFill>
                  <a:prstClr val="black"/>
                </a:solidFill>
                <a:latin typeface="Trebuchet MS"/>
                <a:cs typeface="Trebuchet MS"/>
              </a:rPr>
              <a:t>bakterije</a:t>
            </a:r>
            <a:r>
              <a:rPr lang="hr-HR" sz="2200" dirty="0">
                <a:solidFill>
                  <a:prstClr val="black"/>
                </a:solidFill>
                <a:latin typeface="Trebuchet MS"/>
                <a:cs typeface="Trebuchet MS"/>
              </a:rPr>
              <a:t>) preko biljnih vrsta do najsloženijih (</a:t>
            </a:r>
            <a:r>
              <a:rPr lang="hr-HR" sz="2200" i="1" dirty="0">
                <a:solidFill>
                  <a:prstClr val="black"/>
                </a:solidFill>
                <a:latin typeface="Trebuchet MS"/>
                <a:cs typeface="Trebuchet MS"/>
              </a:rPr>
              <a:t>ekosustavi</a:t>
            </a:r>
            <a:r>
              <a:rPr lang="hr-HR" sz="2200" dirty="0">
                <a:solidFill>
                  <a:prstClr val="black"/>
                </a:solidFill>
                <a:latin typeface="Trebuchet MS"/>
                <a:cs typeface="Trebuchet MS"/>
              </a:rPr>
              <a:t>), koji se međusobno presijecaju, utječu jedni na druge i evoluiraju. Bioraznolikost omogućuje biljkama i životinjama da se prilagode klimatskim promjenama, napadima od parazita i bolesti te nepredviđenim okolnostima. </a:t>
            </a:r>
            <a:r>
              <a:rPr lang="hr-HR" sz="2200" dirty="0">
                <a:solidFill>
                  <a:srgbClr val="92BF2B"/>
                </a:solidFill>
                <a:latin typeface="Trebuchet MS"/>
                <a:cs typeface="Trebuchet MS"/>
              </a:rPr>
              <a:t>Biološki različit sustav posjeduje antitijela koja reagiraju na štetne organizme i ponovno uspostavlja vlastitu ravnotežu. </a:t>
            </a:r>
            <a:r>
              <a:rPr lang="hr-HR" sz="2200" dirty="0">
                <a:solidFill>
                  <a:prstClr val="black"/>
                </a:solidFill>
                <a:latin typeface="Trebuchet MS"/>
                <a:cs typeface="Trebuchet MS"/>
              </a:rPr>
              <a:t>Sustav koji se temelji na ograničenom broju sorti je krhkiji. </a:t>
            </a:r>
          </a:p>
          <a:p>
            <a:pPr lvl="0" algn="just"/>
            <a:endParaRPr lang="en-US" sz="2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85068" y="4534871"/>
            <a:ext cx="10047015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hr-HR" sz="2200" dirty="0">
                <a:solidFill>
                  <a:prstClr val="black"/>
                </a:solidFill>
                <a:latin typeface="Trebuchet MS"/>
                <a:cs typeface="Trebuchet MS"/>
              </a:rPr>
              <a:t>Današnja tendencija prema globalizaciji potrošnje značajno doprinosi </a:t>
            </a:r>
            <a:r>
              <a:rPr lang="hr-HR" sz="2200" b="1" dirty="0">
                <a:solidFill>
                  <a:prstClr val="black"/>
                </a:solidFill>
                <a:latin typeface="Trebuchet MS"/>
                <a:cs typeface="Trebuchet MS"/>
              </a:rPr>
              <a:t>gubitku biološke raznolikosti </a:t>
            </a:r>
            <a:r>
              <a:rPr lang="hr-HR" sz="2200" dirty="0">
                <a:solidFill>
                  <a:prstClr val="black"/>
                </a:solidFill>
                <a:latin typeface="Trebuchet MS"/>
                <a:cs typeface="Trebuchet MS"/>
              </a:rPr>
              <a:t>u najširem smislu te riječi, odnosno gubitku lokalnih područja, tradicionalnih kultura koje se prenose generacijama, poznavanja biljnih i životinjskih vrsta, varijabilnosti namirnica i prehrambenih pripravaka, znanja o jestivim, prehrambenim, medicinskim, kozmetičkim i mnogim drugim svojstvima, povezanih s različitim životinjskim i biljnim vrstama</a:t>
            </a:r>
            <a:r>
              <a:rPr lang="hr-HR" sz="2200" b="1" dirty="0">
                <a:solidFill>
                  <a:prstClr val="black"/>
                </a:solidFill>
                <a:latin typeface="Trebuchet MS"/>
                <a:cs typeface="Trebuchet MS"/>
              </a:rPr>
              <a:t>. </a:t>
            </a:r>
            <a:r>
              <a:rPr lang="hr-HR" sz="22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n-US" dirty="0">
              <a:latin typeface="Trebuchet MS"/>
              <a:cs typeface="Trebuchet MS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0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17888" y="737558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Trening identifikacije i dokumentacije GCH </a:t>
            </a:r>
          </a:p>
          <a:p>
            <a:pPr algn="ctr"/>
            <a:r>
              <a:rPr lang="hr-HR" dirty="0"/>
              <a:t>(gastronomsko-kulturne baštine)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  <a:t>Ciljevi treninga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  <a:t>Referentni teorijski okvir: </a:t>
            </a:r>
            <a:br>
              <a:rPr lang="hr-HR" sz="2800" b="1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hr-HR" sz="1400" b="1" dirty="0">
                <a:solidFill>
                  <a:srgbClr val="7F7F7F"/>
                </a:solidFill>
                <a:latin typeface="Trebuchet MS"/>
                <a:cs typeface="Trebuchet MS"/>
              </a:rPr>
              <a:t>Etno i bioraznolikost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Mapiranje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Uredsko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Terensko istraživanje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Najbolje prakse i korisne informacije</a:t>
            </a:r>
          </a:p>
        </p:txBody>
      </p:sp>
    </p:spTree>
    <p:extLst>
      <p:ext uri="{BB962C8B-B14F-4D97-AF65-F5344CB8AC3E}">
        <p14:creationId xmlns:p14="http://schemas.microsoft.com/office/powerpoint/2010/main" val="28252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68828" y="364998"/>
            <a:ext cx="51034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Mapiranje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52103" y="1260912"/>
            <a:ext cx="981342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Trebuchet MS"/>
                <a:cs typeface="Trebuchet MS"/>
              </a:rPr>
              <a:t>Posebna </a:t>
            </a:r>
            <a:r>
              <a:rPr lang="hr-HR" sz="2400" b="1" dirty="0">
                <a:latin typeface="Trebuchet MS"/>
                <a:cs typeface="Trebuchet MS"/>
              </a:rPr>
              <a:t>tehnika mapiranja</a:t>
            </a:r>
            <a:r>
              <a:rPr lang="hr-HR" sz="2400" dirty="0">
                <a:latin typeface="Trebuchet MS"/>
                <a:cs typeface="Trebuchet MS"/>
              </a:rPr>
              <a:t> koja nadopunjuje aspekte </a:t>
            </a:r>
            <a:r>
              <a:rPr lang="hr-HR" sz="2400" dirty="0" err="1">
                <a:latin typeface="Trebuchet MS"/>
                <a:cs typeface="Trebuchet MS"/>
              </a:rPr>
              <a:t>etnobiološke</a:t>
            </a:r>
            <a:r>
              <a:rPr lang="hr-HR" sz="2400" dirty="0">
                <a:latin typeface="Trebuchet MS"/>
                <a:cs typeface="Trebuchet MS"/>
              </a:rPr>
              <a:t> raznolikosti s aspektima biološke raznolikosti razvijena je za potpunu dubinsku analizu različitih lokalnih konteksta koji sudjeluju u projektu </a:t>
            </a:r>
            <a:r>
              <a:rPr lang="hr-HR" sz="2400" i="1" dirty="0" err="1">
                <a:latin typeface="Trebuchet MS"/>
                <a:cs typeface="Trebuchet MS"/>
              </a:rPr>
              <a:t>Slow</a:t>
            </a:r>
            <a:r>
              <a:rPr lang="hr-HR" sz="2400" i="1" dirty="0">
                <a:latin typeface="Trebuchet MS"/>
                <a:cs typeface="Trebuchet MS"/>
              </a:rPr>
              <a:t> </a:t>
            </a:r>
            <a:r>
              <a:rPr lang="hr-HR" sz="2400" i="1" dirty="0" err="1">
                <a:latin typeface="Trebuchet MS"/>
                <a:cs typeface="Trebuchet MS"/>
              </a:rPr>
              <a:t>Food</a:t>
            </a:r>
            <a:r>
              <a:rPr lang="hr-HR" sz="2400" i="1" dirty="0">
                <a:latin typeface="Trebuchet MS"/>
                <a:cs typeface="Trebuchet MS"/>
              </a:rPr>
              <a:t>-CE: kultura, baština, identitet i hrana.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r>
              <a:rPr lang="hr-HR" sz="2400" dirty="0">
                <a:latin typeface="Trebuchet MS"/>
                <a:cs typeface="Trebuchet MS"/>
              </a:rPr>
              <a:t>Pruža metode i alate korisne za identifikaciju nematerijalne kulturne baštine koju predstavlja lokalna hrana.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r>
              <a:rPr lang="hr-HR" sz="2400" dirty="0">
                <a:latin typeface="Trebuchet MS"/>
                <a:cs typeface="Trebuchet MS"/>
              </a:rPr>
              <a:t>Tehnika je inspirirana konsolidiranim poznatim kao </a:t>
            </a:r>
            <a:r>
              <a:rPr lang="hr-HR" sz="2400" b="1" dirty="0">
                <a:latin typeface="Trebuchet MS"/>
                <a:cs typeface="Trebuchet MS"/>
              </a:rPr>
              <a:t>kulturno mapiranje</a:t>
            </a:r>
            <a:r>
              <a:rPr lang="hr-HR" sz="2400" dirty="0">
                <a:latin typeface="Trebuchet MS"/>
                <a:cs typeface="Trebuchet MS"/>
              </a:rPr>
              <a:t> i odnosi se na </a:t>
            </a:r>
            <a:r>
              <a:rPr lang="hr-HR" sz="2400" b="1" dirty="0">
                <a:latin typeface="Trebuchet MS"/>
                <a:cs typeface="Trebuchet MS"/>
              </a:rPr>
              <a:t>identifikaciju</a:t>
            </a:r>
            <a:r>
              <a:rPr lang="hr-HR" sz="2400" dirty="0">
                <a:latin typeface="Trebuchet MS"/>
                <a:cs typeface="Trebuchet MS"/>
              </a:rPr>
              <a:t> svega što se može naći u urbanom i peri-urbanom području koje je povezano s tradicionalnom proizvodnjom i potrošnjom hrane, te stoga predstavlja kulturni resurs vrijedan valorizacije.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7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8177</TotalTime>
  <Words>1692</Words>
  <Application>Microsoft Macintosh PowerPoint</Application>
  <PresentationFormat>Widescreen</PresentationFormat>
  <Paragraphs>281</Paragraphs>
  <Slides>23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Garamond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531</cp:revision>
  <cp:lastPrinted>2018-03-09T10:11:17Z</cp:lastPrinted>
  <dcterms:created xsi:type="dcterms:W3CDTF">2018-02-21T15:38:30Z</dcterms:created>
  <dcterms:modified xsi:type="dcterms:W3CDTF">2019-07-04T12:47:17Z</dcterms:modified>
</cp:coreProperties>
</file>