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258" r:id="rId3"/>
    <p:sldId id="257" r:id="rId4"/>
    <p:sldId id="302" r:id="rId5"/>
    <p:sldId id="303" r:id="rId6"/>
    <p:sldId id="304" r:id="rId7"/>
    <p:sldId id="305" r:id="rId8"/>
    <p:sldId id="307" r:id="rId9"/>
    <p:sldId id="308" r:id="rId10"/>
    <p:sldId id="310" r:id="rId11"/>
    <p:sldId id="311" r:id="rId12"/>
    <p:sldId id="30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4896" autoAdjust="0"/>
  </p:normalViewPr>
  <p:slideViewPr>
    <p:cSldViewPr snapToGrid="0" showGuides="1">
      <p:cViewPr varScale="1">
        <p:scale>
          <a:sx n="83" d="100"/>
          <a:sy n="83" d="100"/>
        </p:scale>
        <p:origin x="11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Fare clic per modificare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Aby szerzej omówić</a:t>
            </a:r>
            <a:r>
              <a:rPr lang="pl-PL" baseline="0"/>
              <a:t> ten temat:</a:t>
            </a:r>
          </a:p>
          <a:p>
            <a:r>
              <a:rPr lang="pl-PL"/>
              <a:t>- przedstaw </a:t>
            </a:r>
            <a:r>
              <a:rPr lang="pl-PL" b="1"/>
              <a:t>Rynki Slow</a:t>
            </a:r>
            <a:r>
              <a:rPr lang="pl-PL" b="1" baseline="0"/>
              <a:t> Food jako jedną z najlepszych praktyk</a:t>
            </a:r>
            <a:r>
              <a:rPr lang="pl-PL" baseline="0"/>
              <a:t> tego klastra; informacje można odnaleźć na stronie internetowej: https://www.fondazioneslowfood.com/en/what-we-do/earth-markets/</a:t>
            </a:r>
          </a:p>
          <a:p>
            <a:pPr marL="0" indent="0">
              <a:buFontTx/>
              <a:buNone/>
            </a:pPr>
            <a:r>
              <a:rPr lang="pl-PL" baseline="0"/>
              <a:t>- wydrukuj i rozdaj «wskazówki» - pobierz dokument tutaj </a:t>
            </a:r>
            <a:r>
              <a:rPr lang="pl-PL" baseline="0">
                <a:sym typeface="Wingdings" panose="05000000000000000000" pitchFamily="2" charset="2"/>
              </a:rPr>
              <a:t></a:t>
            </a:r>
            <a:r>
              <a:rPr lang="pl-PL" baseline="0"/>
              <a:t> http://www.granaidellamemoria.it/edu/pluginfile.php/464/mod_page/content/22/PUBLIC%20MARKETS_The%20guidelines.pdf</a:t>
            </a:r>
          </a:p>
          <a:p>
            <a:pPr marL="171450" indent="-171450">
              <a:buFontTx/>
              <a:buChar char="-"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0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Aby szerzej omówić</a:t>
            </a:r>
            <a:r>
              <a:rPr lang="pl-PL" baseline="0"/>
              <a:t> ten temat:</a:t>
            </a:r>
          </a:p>
          <a:p>
            <a:pPr marL="171450" indent="-171450">
              <a:buFontTx/>
              <a:buChar char="-"/>
            </a:pPr>
            <a:r>
              <a:rPr lang="pl-PL"/>
              <a:t>przedstaw </a:t>
            </a:r>
            <a:r>
              <a:rPr lang="pl-PL" sz="1200" b="1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Stowarzyszenie Szefów Kuchni Slow Food </a:t>
            </a:r>
            <a:r>
              <a:rPr lang="pl-PL" baseline="0"/>
              <a:t>tego klastra; informacje można odnaleźć na stronie internetowej: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pl-PL" baseline="0"/>
              <a:t>pokaż nagrania, które można odnaleźć na Moodle </a:t>
            </a:r>
            <a:r>
              <a:rPr lang="pl-PL" baseline="0">
                <a:sym typeface="Wingdings" panose="05000000000000000000" pitchFamily="2" charset="2"/>
              </a:rPr>
              <a:t></a:t>
            </a:r>
            <a:r>
              <a:rPr lang="pl-PL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pl-PL" baseline="0"/>
              <a:t>- wydrukuj i rozdaj «wskazówki» - pobierz dokument tutaj </a:t>
            </a:r>
            <a:r>
              <a:rPr lang="pl-PL" baseline="0">
                <a:sym typeface="Wingdings" panose="05000000000000000000" pitchFamily="2" charset="2"/>
              </a:rPr>
              <a:t></a:t>
            </a:r>
            <a:r>
              <a:rPr lang="pl-PL" baseline="0"/>
              <a:t> http://www.granaidellamemoria.it/edu/pluginfile.php/476/mod_page/content/25/COOKS%20AND%20CHEFS_The%20guidelines.pdf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2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Aby szerzej omówić</a:t>
            </a:r>
            <a:r>
              <a:rPr lang="pl-PL" baseline="0"/>
              <a:t> ten temat:</a:t>
            </a:r>
          </a:p>
          <a:p>
            <a:pPr marL="171450" indent="-171450">
              <a:buFontTx/>
              <a:buChar char="-"/>
            </a:pPr>
            <a:r>
              <a:rPr lang="pl-PL"/>
              <a:t>przedstaw </a:t>
            </a:r>
            <a:r>
              <a:rPr lang="pl-PL" b="1"/>
              <a:t>Podróże Slow</a:t>
            </a:r>
            <a:r>
              <a:rPr lang="pl-PL" b="1" baseline="0"/>
              <a:t> Food jako jedną z najlepszych praktyk </a:t>
            </a:r>
            <a:r>
              <a:rPr lang="pl-PL" baseline="0"/>
              <a:t>tego klastra; informacje można odnaleźć na stronie internetowej: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pl-PL" baseline="0"/>
              <a:t>pokaż nagrania, które można odnaleźć na Moodle </a:t>
            </a:r>
            <a:r>
              <a:rPr lang="pl-PL" baseline="0">
                <a:sym typeface="Wingdings" panose="05000000000000000000" pitchFamily="2" charset="2"/>
              </a:rPr>
              <a:t></a:t>
            </a:r>
            <a:r>
              <a:rPr lang="pl-PL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pl-PL" baseline="0"/>
              <a:t>- wydrukuj i rozdaj «wskazówki» - pobierz dokument tutaj </a:t>
            </a:r>
            <a:r>
              <a:rPr lang="pl-PL" baseline="0">
                <a:sym typeface="Wingdings" panose="05000000000000000000" pitchFamily="2" charset="2"/>
              </a:rPr>
              <a:t></a:t>
            </a:r>
            <a:r>
              <a:rPr lang="pl-PL" baseline="0"/>
              <a:t> http://www.granaidellamemoria.it/edu/pluginfile.php/479/mod_page/content/34/SLOW%20TRAVEL_The%20guidelines.pdf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9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Aby szerzej omówić</a:t>
            </a:r>
            <a:r>
              <a:rPr lang="pl-PL" baseline="0"/>
              <a:t> ten temat:</a:t>
            </a:r>
          </a:p>
          <a:p>
            <a:pPr marL="171450" indent="-171450">
              <a:buFontTx/>
              <a:buChar char="-"/>
            </a:pPr>
            <a:r>
              <a:rPr lang="pl-PL"/>
              <a:t>Przedstaw </a:t>
            </a:r>
            <a:r>
              <a:rPr lang="pl-PL" b="1"/>
              <a:t>Manifest Edukacyjny Slow</a:t>
            </a:r>
            <a:r>
              <a:rPr lang="pl-PL" b="1" baseline="0"/>
              <a:t> Food </a:t>
            </a:r>
            <a:r>
              <a:rPr lang="pl-PL" b="0" baseline="0"/>
              <a:t>(pobierz dokument tutaj </a:t>
            </a:r>
            <a:r>
              <a:rPr lang="pl-PL" b="0" baseline="0">
                <a:sym typeface="Wingdings" panose="05000000000000000000" pitchFamily="2" charset="2"/>
              </a:rPr>
              <a:t></a:t>
            </a:r>
            <a:r>
              <a:rPr lang="pl-PL" b="0" baseline="0"/>
              <a:t> http://slowfood.com/filemanager/official_docs/SlowFood_Education_manifesto.pdf</a:t>
            </a:r>
          </a:p>
          <a:p>
            <a:pPr marL="171450" indent="-171450">
              <a:buFontTx/>
              <a:buChar char="-"/>
            </a:pPr>
            <a:r>
              <a:rPr lang="pl-PL" b="0"/>
              <a:t>Więcej</a:t>
            </a:r>
            <a:r>
              <a:rPr lang="pl-PL" b="0" baseline="0"/>
              <a:t> informacji o koncepcji edukacji według Slow Food w podręczniku </a:t>
            </a:r>
            <a:r>
              <a:rPr lang="pl-PL" b="0" baseline="0">
                <a:sym typeface="Wingdings" panose="05000000000000000000" pitchFamily="2" charset="2"/>
              </a:rPr>
              <a:t></a:t>
            </a:r>
            <a:r>
              <a:rPr lang="pl-PL" b="0" baseline="0"/>
              <a:t> http://slowfood.com/filemanager/Education/ENG_manuale.pdf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Modifica gli stili del testo dello schema</a:t>
            </a:r>
          </a:p>
          <a:p>
            <a:pPr lvl="1"/>
            <a:r>
              <a:rPr lang="pl-PL"/>
              <a:t>Secondo livello</a:t>
            </a:r>
          </a:p>
          <a:p>
            <a:pPr lvl="2"/>
            <a:r>
              <a:rPr lang="pl-PL"/>
              <a:t>Terzo livello</a:t>
            </a:r>
          </a:p>
          <a:p>
            <a:pPr lvl="3"/>
            <a:r>
              <a:rPr lang="pl-PL"/>
              <a:t>Quarto livello</a:t>
            </a:r>
          </a:p>
          <a:p>
            <a:pPr lvl="4"/>
            <a:r>
              <a:rPr lang="pl-PL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09/07/19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137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" y="5595802"/>
            <a:ext cx="12192002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4316" y="52786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pl-PL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Kurs szkoleniowy w zakresie</a:t>
            </a:r>
            <a:r>
              <a:rPr lang="en-GB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pl-PL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OCHRONY ZASOBÓW</a:t>
            </a:r>
            <a:endParaRPr lang="en-GB" sz="3000" b="1" cap="all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pl-PL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DZIEDZICTWA KULTUROWEGO I KULINARNEGO</a:t>
            </a:r>
          </a:p>
        </p:txBody>
      </p:sp>
    </p:spTree>
    <p:extLst>
      <p:ext uri="{BB962C8B-B14F-4D97-AF65-F5344CB8AC3E}">
        <p14:creationId xmlns:p14="http://schemas.microsoft.com/office/powerpoint/2010/main" val="346291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9588973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Cele kursu i faza realizacji projektu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Waloryzacja: co to oznacza?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Koncepcja waloryzacji według Slow Food i projekty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rgbClr val="92BF2B"/>
                </a:solidFill>
                <a:latin typeface="Trebuchet MS"/>
                <a:cs typeface="Trebuchet MS"/>
              </a:rPr>
              <a:t>Jak poddawać waloryzacji: 4 Klastry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9233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Kurs szkoleniowy w zakresie ochrony zasobów </a:t>
            </a:r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Dziedzictwa Kulturowego i Kulinarnego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58201" y="1419312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5427" y="1243786"/>
            <a:ext cx="45942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rebuchet MS"/>
                <a:cs typeface="Trebuchet MS"/>
              </a:rPr>
              <a:t>Klastry </a:t>
            </a:r>
            <a:r>
              <a:rPr lang="pl-PL" sz="2000" dirty="0">
                <a:latin typeface="Trebuchet MS"/>
                <a:cs typeface="Trebuchet MS"/>
              </a:rPr>
              <a:t>zostały wyznaczone, aby pogrupować różne inicjatywy i działania, które można realizować w ramach waloryzacji dziedzictwa kulturowego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804" y="311895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Jak poddawać waloryzacji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25427" y="1046443"/>
            <a:ext cx="8723414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arrotondato 1"/>
          <p:cNvSpPr/>
          <p:nvPr/>
        </p:nvSpPr>
        <p:spPr>
          <a:xfrm>
            <a:off x="819393" y="3131870"/>
            <a:ext cx="4043552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RYNKI PUBLICZNE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72006" y="4032114"/>
            <a:ext cx="409093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KUCHARZE I SZEFOWIE KUCHNI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72007" y="4978574"/>
            <a:ext cx="4090938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ZRÓWNOWAŻONA TURYSTYKA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729115" y="5945277"/>
            <a:ext cx="417671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>
                <a:solidFill>
                  <a:srgbClr val="92BF2B"/>
                </a:solidFill>
                <a:latin typeface="Trebuchet MS"/>
                <a:cs typeface="Trebuchet MS"/>
              </a:rPr>
              <a:t>EDUKACJA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6186278" y="3131870"/>
            <a:ext cx="4409464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RYNEK ZIEMI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38891" y="4032114"/>
            <a:ext cx="4456851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STOWARZYSZENIE SZEFÓW KUCHNI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138892" y="4978574"/>
            <a:ext cx="4461138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PODRÓŻE SLOW FOOD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6096000" y="5945277"/>
            <a:ext cx="4554682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EDUKACJA SLOW FOOD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4987134" y="3535320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994060" y="4415084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000986" y="534680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007912" y="628891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093874" y="1206653"/>
            <a:ext cx="5910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rebuchet MS"/>
                <a:cs typeface="Trebuchet MS"/>
              </a:rPr>
              <a:t>Najlepsze praktyki</a:t>
            </a:r>
          </a:p>
          <a:p>
            <a:r>
              <a:rPr lang="pl-PL" sz="2000" dirty="0">
                <a:latin typeface="Trebuchet MS"/>
                <a:cs typeface="Trebuchet MS"/>
              </a:rPr>
              <a:t>Projekty, które są przykładami waloryzacji Dziedzictwa Kulturowego i Kulinarnego. Zostały one opracowane przez Slow Food i ich metodologie i narzędzia mogą być wykorzystywane jako działania pilotażowe </a:t>
            </a:r>
          </a:p>
        </p:txBody>
      </p:sp>
    </p:spTree>
    <p:extLst>
      <p:ext uri="{BB962C8B-B14F-4D97-AF65-F5344CB8AC3E}">
        <p14:creationId xmlns:p14="http://schemas.microsoft.com/office/powerpoint/2010/main" val="376781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Rynki Publiczne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78135" y="3396594"/>
            <a:ext cx="9754436" cy="3194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Sprzedaż bezpośrednia </a:t>
            </a:r>
            <a:r>
              <a:rPr lang="pl-PL" sz="2000" dirty="0">
                <a:solidFill>
                  <a:schemeClr val="accent6"/>
                </a:solidFill>
                <a:latin typeface="Trebuchet MS"/>
                <a:cs typeface="Trebuchet MS"/>
              </a:rPr>
              <a:t>(od producenta do konsumenta)</a:t>
            </a:r>
          </a:p>
          <a:p>
            <a:pPr>
              <a:lnSpc>
                <a:spcPct val="140000"/>
              </a:lnSpc>
            </a:pP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Społeczności miejskie </a:t>
            </a:r>
            <a:r>
              <a:rPr lang="pl-PL" sz="2400" dirty="0">
                <a:solidFill>
                  <a:schemeClr val="accent6"/>
                </a:solidFill>
                <a:latin typeface="Trebuchet MS"/>
                <a:cs typeface="Trebuchet MS"/>
              </a:rPr>
              <a:t>spotykają się z</a:t>
            </a: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 rolnikami</a:t>
            </a:r>
          </a:p>
          <a:p>
            <a:pPr>
              <a:lnSpc>
                <a:spcPct val="140000"/>
              </a:lnSpc>
            </a:pP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Produkty wysokiej jakości</a:t>
            </a:r>
          </a:p>
          <a:p>
            <a:pPr>
              <a:lnSpc>
                <a:spcPct val="140000"/>
              </a:lnSpc>
            </a:pP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Wielofunkcyjność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sprzedaż, kupno, spotkania, wymiana wiedzy, 		    szkolenie, testowanie, tworzenie sieci kontaktów,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 </a:t>
            </a:r>
          </a:p>
          <a:p>
            <a:pPr>
              <a:lnSpc>
                <a:spcPct val="140000"/>
              </a:lnSpc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                                          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tworzenie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społeczności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10" y="1193998"/>
            <a:ext cx="5797561" cy="210209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033419"/>
            <a:ext cx="4555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latin typeface="Trebuchet MS"/>
                <a:cs typeface="Trebuchet MS"/>
              </a:rPr>
              <a:t>Jaka jest ich rola</a:t>
            </a:r>
          </a:p>
          <a:p>
            <a:r>
              <a:rPr lang="pl-PL" sz="3000" b="1" dirty="0">
                <a:latin typeface="Trebuchet MS"/>
                <a:cs typeface="Trebuchet MS"/>
              </a:rPr>
              <a:t>w waloryzacji </a:t>
            </a:r>
          </a:p>
          <a:p>
            <a:r>
              <a:rPr lang="pl-PL" sz="3000" b="1" dirty="0">
                <a:latin typeface="Trebuchet MS"/>
                <a:cs typeface="Trebuchet MS"/>
              </a:rPr>
              <a:t>Dziedzictwa Kulturowego i Kulinarnego?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160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26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Kucharze i szefowie kuchni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6217" y="3249628"/>
            <a:ext cx="1048417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tworzenie sieci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wzajemnego zrozumienia i współpracy </a:t>
            </a: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z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drobnymi, lokalnymi i zrównoważonymi </a:t>
            </a: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producentami żywności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;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promowanie zrównoważonego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2400" b="1" dirty="0">
                <a:solidFill>
                  <a:schemeClr val="accent6"/>
                </a:solidFill>
                <a:latin typeface="Trebuchet MS"/>
                <a:cs typeface="Trebuchet MS"/>
              </a:rPr>
              <a:t>spożycia żywności </a:t>
            </a:r>
            <a: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poprzez informowanie konsumentów o bioróżnorodności, oddziaływaniu żywności na środowisko, zrównoważonym rolnictwie i rybołówstwie, odpowiedzialnym spożywaniu mięsa, itp.</a:t>
            </a:r>
            <a:br>
              <a:rPr lang="pl-PL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endParaRPr lang="pl-PL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022788"/>
            <a:ext cx="47791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latin typeface="Trebuchet MS"/>
                <a:cs typeface="Trebuchet MS"/>
              </a:rPr>
              <a:t>Jaka jest ich rola</a:t>
            </a:r>
          </a:p>
          <a:p>
            <a:r>
              <a:rPr lang="pl-PL" sz="3000" b="1" dirty="0">
                <a:latin typeface="Trebuchet MS"/>
                <a:cs typeface="Trebuchet MS"/>
              </a:rPr>
              <a:t>w waloryzacji </a:t>
            </a:r>
          </a:p>
          <a:p>
            <a:r>
              <a:rPr lang="pl-PL" sz="3000" b="1" dirty="0">
                <a:latin typeface="Trebuchet MS"/>
                <a:cs typeface="Trebuchet MS"/>
              </a:rPr>
              <a:t>Dziedzictwa Kulturowego i Kulinarnego?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6" t="1" r="38450" b="-1"/>
          <a:stretch/>
        </p:blipFill>
        <p:spPr>
          <a:xfrm>
            <a:off x="4518837" y="1584251"/>
            <a:ext cx="5835654" cy="15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Zrównoważona turystyka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5171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348392"/>
            <a:ext cx="10052856" cy="2362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Wykorzystuje zasoby środowiska w sposób optymalny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w zgodzie z zasadniczymi procesami ekologicznymi 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Chroni dziedzictwo naturalne i bioróżnorodność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Szanuje społeczno-kulturową autentyczność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społeczności przyjmujących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Zapewnia opłacalne, długoterminowe operacje gospodarcze,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gwarantując korzyści społeczno-gospodarcze rozłożone w sprawiedliwy sposób na wszystkie zainteresowane strony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182272"/>
            <a:ext cx="5161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Trebuchet MS"/>
                <a:cs typeface="Trebuchet MS"/>
              </a:rPr>
              <a:t>Jaką rolę odgrywa</a:t>
            </a:r>
          </a:p>
          <a:p>
            <a:r>
              <a:rPr lang="pl-PL" sz="2800" b="1" dirty="0">
                <a:latin typeface="Trebuchet MS"/>
                <a:cs typeface="Trebuchet MS"/>
              </a:rPr>
              <a:t>w waloryzacji </a:t>
            </a:r>
          </a:p>
          <a:p>
            <a:r>
              <a:rPr lang="pl-PL" sz="2800" b="1" dirty="0">
                <a:latin typeface="Trebuchet MS"/>
                <a:cs typeface="Trebuchet MS"/>
              </a:rPr>
              <a:t>Dziedzictwa Kulturowego</a:t>
            </a:r>
            <a:endParaRPr lang="en-GB" sz="2800" b="1" dirty="0">
              <a:latin typeface="Trebuchet MS"/>
              <a:cs typeface="Trebuchet MS"/>
            </a:endParaRPr>
          </a:p>
          <a:p>
            <a:r>
              <a:rPr lang="pl-PL" sz="2800" b="1" dirty="0">
                <a:latin typeface="Trebuchet MS"/>
                <a:cs typeface="Trebuchet MS"/>
              </a:rPr>
              <a:t>i Kulinarnego?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419" r="24184" b="5749"/>
          <a:stretch/>
        </p:blipFill>
        <p:spPr>
          <a:xfrm>
            <a:off x="4922874" y="1251316"/>
            <a:ext cx="5379366" cy="16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Edukacja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949039"/>
            <a:ext cx="9754436" cy="3749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3" y="3228954"/>
            <a:ext cx="10563219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Uznaje dziedzictwo kulturowe i ekosystemy za dobra wspólne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które należy poddawać waloryzacji i udostępniać.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Zwiększa świadomość zrównoważonego korzystania z dziedzictwa kulturowego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Zwiększa poczucie przynależności do dziedzictwa kulturowego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poprzez rozwijanie projektów, których zadaniem jest promowanie emocjonalnej więzi i asymilacji kulturalnej w drodze waloryzacji różnych elementów obecnych na danym terytorium </a:t>
            </a: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Rozwijanie i promowanie sieci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obejmujących szkoły, władze publiczne, instytucje kulturalne oraz terytorium, na którym działają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/>
                </a:solidFill>
                <a:latin typeface="Trebuchet MS"/>
                <a:cs typeface="Trebuchet MS"/>
              </a:rPr>
              <a:t>Opracowuje podróże „doświadczalne” i skłaniające do refleksji,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które są nakierowane na poznanie terytoriów jako „powszechnych dóbr kultury”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41873" y="1186930"/>
            <a:ext cx="4559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Trebuchet MS"/>
                <a:cs typeface="Trebuchet MS"/>
              </a:rPr>
              <a:t>Jaką rolę odgrywa</a:t>
            </a:r>
          </a:p>
          <a:p>
            <a:r>
              <a:rPr lang="pl-PL" sz="2800" b="1" dirty="0">
                <a:latin typeface="Trebuchet MS"/>
                <a:cs typeface="Trebuchet MS"/>
              </a:rPr>
              <a:t>w waloryzacji </a:t>
            </a:r>
          </a:p>
          <a:p>
            <a:r>
              <a:rPr lang="pl-PL" sz="2800" b="1" dirty="0">
                <a:latin typeface="Trebuchet MS"/>
                <a:cs typeface="Trebuchet MS"/>
              </a:rPr>
              <a:t>Dziedzictwa Kulturowego i Kulinarnego? </a:t>
            </a:r>
          </a:p>
          <a:p>
            <a:endParaRPr lang="en-GB" sz="28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36" y="1146694"/>
            <a:ext cx="5070286" cy="1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391713"/>
            <a:ext cx="788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rgbClr val="92BF2B"/>
                </a:solidFill>
                <a:latin typeface="Trebuchet MS"/>
                <a:cs typeface="Trebuchet MS"/>
              </a:rPr>
              <a:t>Cele kursu i faza realizacji projektu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Waloryzacja: co to oznacza?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Koncepcja waloryzacji według Slow Food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Jak poddawać waloryzacji: 4 Klastry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3710" y="303187"/>
            <a:ext cx="9406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Kurs szkoleniowy w zakresie ochrony zasobów Dziedzictwa Kulturowego i Kulinarnego</a:t>
            </a: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519972" y="1407661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49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Cele szkolenia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38056" y="2542871"/>
            <a:ext cx="6531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rebuchet MS"/>
                <a:cs typeface="Trebuchet MS"/>
              </a:rPr>
              <a:t>Celem szkolenia jest zapoznanie uczestników z podstawowymi pojęciami, najlepszymi praktykami oraz wytycznymi, które pozwolą na </a:t>
            </a:r>
            <a:r>
              <a:rPr lang="pl-PL" sz="2400" dirty="0">
                <a:solidFill>
                  <a:srgbClr val="92BF2B"/>
                </a:solidFill>
                <a:latin typeface="Trebuchet MS"/>
                <a:cs typeface="Trebuchet MS"/>
              </a:rPr>
              <a:t>zrównoważone wykorzystanie</a:t>
            </a:r>
            <a:r>
              <a:rPr lang="pl-PL" sz="2400" dirty="0">
                <a:latin typeface="Trebuchet MS"/>
                <a:cs typeface="Trebuchet MS"/>
              </a:rPr>
              <a:t> żywności będącej częścią dziedzictwa kulinarnego na danym terytorium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2" y="2468248"/>
            <a:ext cx="4659630" cy="248012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291746" y="3228960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Faza realizacji projektu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2011" y="1429017"/>
            <a:ext cx="11313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>
                <a:latin typeface="Trebuchet MS"/>
                <a:cs typeface="Trebuchet MS"/>
              </a:rPr>
              <a:t>Aktualnie rozwijana jest </a:t>
            </a:r>
            <a:r>
              <a:rPr lang="pl-PL" sz="2400">
                <a:solidFill>
                  <a:srgbClr val="92BF2B"/>
                </a:solidFill>
                <a:latin typeface="Trebuchet MS"/>
                <a:cs typeface="Trebuchet MS"/>
              </a:rPr>
              <a:t>druga faza </a:t>
            </a:r>
            <a:r>
              <a:rPr lang="pl-PL" sz="2400">
                <a:latin typeface="Trebuchet MS"/>
                <a:cs typeface="Trebuchet MS"/>
              </a:rPr>
              <a:t>projektu Slow Food-CE</a:t>
            </a:r>
          </a:p>
        </p:txBody>
      </p:sp>
      <p:sp>
        <p:nvSpPr>
          <p:cNvPr id="11" name="Ovale 10"/>
          <p:cNvSpPr/>
          <p:nvPr/>
        </p:nvSpPr>
        <p:spPr>
          <a:xfrm>
            <a:off x="3692457" y="3242025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B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5052" y="3862191"/>
            <a:ext cx="149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/>
              <a:t>IDENTYFIKACJA/MAPOWANIE </a:t>
            </a:r>
          </a:p>
          <a:p>
            <a:pPr algn="ctr"/>
            <a:r>
              <a:rPr lang="pl-PL" sz="1400"/>
              <a:t>DZIEDZICTWA KULINARNEGO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15527" y="5206722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/>
              <a:t>WPT1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791202" y="5183386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/>
              <a:t>WPT2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92457" y="3939135"/>
            <a:ext cx="21104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/>
              <a:t>WALORYZACJA</a:t>
            </a:r>
          </a:p>
          <a:p>
            <a:pPr algn="ctr"/>
            <a:r>
              <a:rPr lang="pl-PL" sz="1400"/>
              <a:t>DZIEDZICTWA KULINARNEGO</a:t>
            </a:r>
          </a:p>
        </p:txBody>
      </p:sp>
      <p:sp>
        <p:nvSpPr>
          <p:cNvPr id="23" name="Ovale 22"/>
          <p:cNvSpPr/>
          <p:nvPr/>
        </p:nvSpPr>
        <p:spPr>
          <a:xfrm>
            <a:off x="6674604" y="3228959"/>
            <a:ext cx="2051169" cy="194136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9656751" y="3242025"/>
            <a:ext cx="2051169" cy="194136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onnettore pagina esterna 24"/>
          <p:cNvSpPr/>
          <p:nvPr/>
        </p:nvSpPr>
        <p:spPr>
          <a:xfrm>
            <a:off x="4490803" y="2206923"/>
            <a:ext cx="513806" cy="894519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</a:rPr>
              <a:t>Jesteśmy tutaj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951251" y="3981743"/>
            <a:ext cx="14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/>
              <a:t>DZIAŁANIE PILOTAŻOWE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9825767" y="3981743"/>
            <a:ext cx="1770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STRATEGIA MIĘDZYNARODOWA </a:t>
            </a:r>
          </a:p>
          <a:p>
            <a:pPr algn="ctr"/>
            <a:endParaRPr lang="pl-PL" sz="1400" dirty="0"/>
          </a:p>
        </p:txBody>
      </p:sp>
      <p:cxnSp>
        <p:nvCxnSpPr>
          <p:cNvPr id="29" name="Connettore diritto 2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73486" y="5205777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/>
              <a:t>WPT3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825767" y="5248169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/>
              <a:t>WPT4</a:t>
            </a:r>
          </a:p>
        </p:txBody>
      </p:sp>
    </p:spTree>
    <p:extLst>
      <p:ext uri="{BB962C8B-B14F-4D97-AF65-F5344CB8AC3E}">
        <p14:creationId xmlns:p14="http://schemas.microsoft.com/office/powerpoint/2010/main" val="341017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060787"/>
            <a:ext cx="788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Cele kursu i faza realizacji projektu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rgbClr val="92BF2B"/>
                </a:solidFill>
                <a:latin typeface="Trebuchet MS"/>
                <a:cs typeface="Trebuchet MS"/>
              </a:rPr>
              <a:t>Waloryzacja: co to oznacza?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Koncepcja waloryzacji według Slow Food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Jak poddawać waloryzacji: 4 Klastry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9233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Kurs szkoleniowy w zakresie ochrony zasobów </a:t>
            </a:r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Dziedzictwa Kulturowego i Kulinarnego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68834" y="1408676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43489" y="961258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1423" y="252979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Waloryzacja: co to oznacza?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0" y="1376756"/>
            <a:ext cx="5660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Wszystkie </a:t>
            </a:r>
            <a:r>
              <a:rPr lang="pl-PL" sz="2400" b="1" dirty="0">
                <a:solidFill>
                  <a:srgbClr val="92BF2B"/>
                </a:solidFill>
                <a:latin typeface="+mj-lt"/>
                <a:cs typeface="Trebuchet MS"/>
              </a:rPr>
              <a:t>techniki</a:t>
            </a:r>
            <a:r>
              <a:rPr lang="pl-PL" sz="2400" dirty="0"/>
              <a:t> i </a:t>
            </a:r>
            <a:r>
              <a:rPr lang="pl-PL" sz="2400" b="1" dirty="0">
                <a:solidFill>
                  <a:srgbClr val="92BF2B"/>
                </a:solidFill>
                <a:latin typeface="+mj-lt"/>
                <a:cs typeface="Trebuchet MS"/>
              </a:rPr>
              <a:t>metodologie</a:t>
            </a:r>
            <a:r>
              <a:rPr lang="pl-PL" sz="2400" dirty="0"/>
              <a:t>, które pozwalają na nadanie danemu dobru większej wartości oraz</a:t>
            </a:r>
          </a:p>
          <a:p>
            <a:r>
              <a:rPr lang="pl-PL" sz="2400" b="1" dirty="0">
                <a:solidFill>
                  <a:srgbClr val="92BF2B"/>
                </a:solidFill>
                <a:latin typeface="+mj-lt"/>
                <a:cs typeface="Trebuchet MS"/>
              </a:rPr>
              <a:t>mechanizmy zarządzania i promocji, </a:t>
            </a:r>
            <a:r>
              <a:rPr lang="pl-PL" sz="2400" dirty="0"/>
              <a:t>które umożliwiają przekazanie tej wartości beneficjentom.</a:t>
            </a:r>
          </a:p>
          <a:p>
            <a:r>
              <a:rPr lang="pl-PL" sz="2400" dirty="0"/>
              <a:t>Waloryzacja zakłada również </a:t>
            </a:r>
            <a:r>
              <a:rPr lang="pl-PL" sz="2400" b="1" dirty="0">
                <a:solidFill>
                  <a:srgbClr val="92BF2B"/>
                </a:solidFill>
                <a:latin typeface="+mj-lt"/>
                <a:cs typeface="Trebuchet MS"/>
              </a:rPr>
              <a:t>edukację</a:t>
            </a:r>
            <a:r>
              <a:rPr lang="pl-PL" sz="2400" dirty="0"/>
              <a:t>, która jest niezbędna dla zdobycia wiedzy,</a:t>
            </a:r>
          </a:p>
          <a:p>
            <a:r>
              <a:rPr lang="pl-PL" sz="2400" dirty="0"/>
              <a:t>a w konsekwencji, zwiększenia zdolności beneficjentów do korzystania z tegoż dobra. 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201423" y="96125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" y="1376756"/>
            <a:ext cx="5894577" cy="35275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5811" y="4904292"/>
            <a:ext cx="672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Trebuchet MS"/>
              <a:cs typeface="Trebuchet MS"/>
            </a:endParaRPr>
          </a:p>
          <a:p>
            <a:r>
              <a:rPr lang="pl-PL" sz="2400" dirty="0">
                <a:latin typeface="Trebuchet MS"/>
                <a:cs typeface="Trebuchet MS"/>
              </a:rPr>
              <a:t>Przedmiotem waloryzacji mogą być: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92BF2B"/>
                </a:solidFill>
                <a:latin typeface="+mj-lt"/>
                <a:cs typeface="Trebuchet MS"/>
              </a:rPr>
              <a:t>Dobra materialne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92BF2B"/>
                </a:solidFill>
                <a:latin typeface="+mj-lt"/>
                <a:cs typeface="Trebuchet MS"/>
              </a:rPr>
              <a:t>Dobra niematerialne </a:t>
            </a:r>
            <a:r>
              <a:rPr lang="pl-PL" dirty="0">
                <a:latin typeface="Trebuchet MS"/>
                <a:cs typeface="Trebuchet MS"/>
              </a:rPr>
              <a:t>(tradycje, umiejętności, …)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544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9588973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Cele kursu i faza realizacji projektu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Waloryzacja: co to oznacza?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rgbClr val="92BF2B"/>
                </a:solidFill>
                <a:latin typeface="Trebuchet MS"/>
                <a:cs typeface="Trebuchet MS"/>
              </a:rPr>
              <a:t>Koncepcja waloryzacji według Slow Food i projekty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Jak poddawać waloryzacji: 4 Klastry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9233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Kurs szkoleniowy w zakresie ochrony zasobów </a:t>
            </a:r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r>
              <a:rPr lang="pl-PL" sz="3200" b="1" dirty="0">
                <a:solidFill>
                  <a:srgbClr val="92BF2B"/>
                </a:solidFill>
                <a:latin typeface="Trebuchet MS"/>
                <a:cs typeface="Trebuchet MS"/>
              </a:rPr>
              <a:t>Dziedzictwa Kulturowego i Kulinarnego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47566" y="1419299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8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380147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Koncepcja waloryzacji według Slow Food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9972" y="3615525"/>
            <a:ext cx="242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>
                <a:solidFill>
                  <a:srgbClr val="92BF2B"/>
                </a:solidFill>
                <a:latin typeface="Trebuchet MS"/>
                <a:cs typeface="Trebuchet MS"/>
              </a:rPr>
              <a:t>1. DOBRO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9059" y="4787067"/>
            <a:ext cx="7640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rgbClr val="92BF2B"/>
                </a:solidFill>
                <a:latin typeface="Trebuchet MS"/>
                <a:cs typeface="Trebuchet MS"/>
              </a:rPr>
              <a:t>2. ZAGROŻENIE ZNIKNIĘCIEM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19972" y="1505458"/>
            <a:ext cx="105896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b="1">
                <a:latin typeface="Trebuchet MS"/>
                <a:cs typeface="Trebuchet MS"/>
              </a:rPr>
              <a:t>Co powinno się poddawać waloryzacji?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pPr algn="just"/>
            <a:r>
              <a:rPr lang="pl-PL" sz="2800">
                <a:latin typeface="Trebuchet MS"/>
                <a:cs typeface="Trebuchet MS"/>
              </a:rPr>
              <a:t>2 główne kryteria dotyczące produktów żywnościowych  </a:t>
            </a:r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3159895" y="2724854"/>
            <a:ext cx="3916311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7221117" y="2724854"/>
            <a:ext cx="4708167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arrotondato 1"/>
          <p:cNvSpPr/>
          <p:nvPr/>
        </p:nvSpPr>
        <p:spPr>
          <a:xfrm>
            <a:off x="264972" y="2763982"/>
            <a:ext cx="2580750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>
                <a:solidFill>
                  <a:srgbClr val="92BF2B"/>
                </a:solidFill>
                <a:latin typeface="Trebuchet MS"/>
                <a:cs typeface="Trebuchet MS"/>
              </a:rPr>
              <a:t>Koncepcja waloryzacji według Slow Food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52010" y="1454264"/>
            <a:ext cx="10589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latin typeface="Trebuchet MS"/>
                <a:cs typeface="Trebuchet MS"/>
              </a:rPr>
              <a:t>Jakie elementy biorą udział w procesie waloryzacji?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56183" y="2816721"/>
            <a:ext cx="37987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92BF2B"/>
                </a:solidFill>
              </a:rPr>
              <a:t>Zainteresowane podmioty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Slow Food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pl-PL" sz="2000" dirty="0">
                <a:solidFill>
                  <a:srgbClr val="92BF2B"/>
                </a:solidFill>
              </a:rPr>
              <a:t>koordynator</a:t>
            </a: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Producenci</a:t>
            </a:r>
            <a:r>
              <a:rPr lang="pl-PL" sz="2400" dirty="0"/>
              <a:t> 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pl-PL" sz="2400" dirty="0"/>
              <a:t> </a:t>
            </a:r>
            <a:r>
              <a:rPr lang="pl-PL" dirty="0">
                <a:solidFill>
                  <a:srgbClr val="92BF2B"/>
                </a:solidFill>
              </a:rPr>
              <a:t>główni uczestnicy</a:t>
            </a: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Konsumenci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pl-PL" dirty="0">
                <a:solidFill>
                  <a:srgbClr val="92BF2B"/>
                </a:solidFill>
              </a:rPr>
              <a:t>koproducenci</a:t>
            </a: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pl-PL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08155" y="2816875"/>
            <a:ext cx="44420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92BF2B"/>
                </a:solidFill>
              </a:rPr>
              <a:t>Czynniki sukcesu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Edukacja</a:t>
            </a:r>
            <a:r>
              <a:rPr lang="pl-PL" sz="24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Umiejętności techniczne,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 Umiejętności komunikacyjne (opowiadanie historii)</a:t>
            </a: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Tworzenie sieci kontaktów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 innymi producentami</a:t>
            </a: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Społeczność</a:t>
            </a:r>
            <a:r>
              <a:rPr lang="pl-P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pl-PL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7906" y="2837985"/>
            <a:ext cx="26534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92BF2B"/>
                </a:solidFill>
              </a:rPr>
              <a:t>Element kluczowy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Produkt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Rozpoznawalność producentów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Region wytwarzania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Aspekty kulturalne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endParaRPr lang="it-IT" sz="2400" dirty="0"/>
          </a:p>
          <a:p>
            <a:r>
              <a:rPr lang="pl-PL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7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8631</TotalTime>
  <Words>1059</Words>
  <Application>Microsoft Macintosh PowerPoint</Application>
  <PresentationFormat>Widescreen</PresentationFormat>
  <Paragraphs>149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592</cp:revision>
  <cp:lastPrinted>2018-03-09T10:11:17Z</cp:lastPrinted>
  <dcterms:created xsi:type="dcterms:W3CDTF">2018-02-21T15:38:30Z</dcterms:created>
  <dcterms:modified xsi:type="dcterms:W3CDTF">2019-07-09T20:28:20Z</dcterms:modified>
</cp:coreProperties>
</file>