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15" r:id="rId2"/>
    <p:sldId id="258" r:id="rId3"/>
    <p:sldId id="257" r:id="rId4"/>
    <p:sldId id="302" r:id="rId5"/>
    <p:sldId id="303" r:id="rId6"/>
    <p:sldId id="304" r:id="rId7"/>
    <p:sldId id="305" r:id="rId8"/>
    <p:sldId id="307" r:id="rId9"/>
    <p:sldId id="308" r:id="rId10"/>
    <p:sldId id="310" r:id="rId11"/>
    <p:sldId id="311" r:id="rId12"/>
    <p:sldId id="301" r:id="rId13"/>
    <p:sldId id="312" r:id="rId14"/>
    <p:sldId id="313" r:id="rId15"/>
    <p:sldId id="314" r:id="rId1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BF2B"/>
    <a:srgbClr val="9999FF"/>
    <a:srgbClr val="0099CC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4" autoAdjust="0"/>
    <p:restoredTop sz="84953" autoAdjust="0"/>
  </p:normalViewPr>
  <p:slideViewPr>
    <p:cSldViewPr snapToGrid="0" showGuides="1">
      <p:cViewPr varScale="1">
        <p:scale>
          <a:sx n="110" d="100"/>
          <a:sy n="110" d="100"/>
        </p:scale>
        <p:origin x="1216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 hasCustomPrompt="1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 hasCustomPrompt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C5004B-390A-4E48-B3CF-C98743C2AF07}" type="datetimeFigureOut">
              <a:rPr lang="it-IT" smtClean="0"/>
              <a:t>02/07/19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 hasCustomPrompt="1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 hasCustomPrompt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 hasCustomPrompt="1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 hasCustomPrompt="1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EA97F1-82FA-1345-BCCA-3C9D5A77E31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13798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/>
              <a:t>Per discutere</a:t>
            </a:r>
            <a:r>
              <a:rPr lang="it-IT" baseline="0"/>
              <a:t> ulteriormente di questo argomento:</a:t>
            </a:r>
          </a:p>
          <a:p>
            <a:r>
              <a:rPr lang="it-IT"/>
              <a:t>-  presentate </a:t>
            </a:r>
            <a:r>
              <a:rPr lang="it-IT" b="1"/>
              <a:t>Slow</a:t>
            </a:r>
            <a:r>
              <a:rPr lang="it-IT" b="1" baseline="0"/>
              <a:t> Food Markets come buona pratica</a:t>
            </a:r>
            <a:r>
              <a:rPr lang="it-IT" baseline="0"/>
              <a:t> di questo cluster; le informazioni da presentare sono reperibili alla pagina web https://www.fondazioneslowfood.com/en/what-we-do/earth-markets/</a:t>
            </a:r>
          </a:p>
          <a:p>
            <a:pPr marL="0" indent="0">
              <a:buFontTx/>
              <a:buNone/>
            </a:pPr>
            <a:r>
              <a:rPr lang="it-IT" baseline="0"/>
              <a:t>- stampate ed esponete le «linee guida» - il documento può essere scaricato qui </a:t>
            </a:r>
            <a:r>
              <a:rPr lang="it-IT" baseline="0">
                <a:sym typeface="Wingdings" panose="05000000000000000000" pitchFamily="2" charset="2"/>
              </a:rPr>
              <a:t></a:t>
            </a:r>
            <a:r>
              <a:rPr lang="it-IT" baseline="0"/>
              <a:t> http://www.granaidellamemoria.it/edu/pluginfile.php/464/mod_page/content/22/PUBLIC%20MARKETS_The%20guidelines.pdf</a:t>
            </a:r>
          </a:p>
          <a:p>
            <a:pPr marL="171450" indent="-171450">
              <a:buFontTx/>
              <a:buChar char="-"/>
            </a:pPr>
            <a:endParaRPr lang="it-IT" baseline="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EA97F1-82FA-1345-BCCA-3C9D5A77E313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67066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/>
              <a:t>Per discutere</a:t>
            </a:r>
            <a:r>
              <a:rPr lang="it-IT" baseline="0"/>
              <a:t> ulteriormente di questo argomento:</a:t>
            </a:r>
          </a:p>
          <a:p>
            <a:pPr marL="171450" indent="-171450">
              <a:buFontTx/>
              <a:buChar char="-"/>
            </a:pPr>
            <a:r>
              <a:rPr lang="it-IT"/>
              <a:t>presentare </a:t>
            </a:r>
            <a:r>
              <a:rPr lang="it-IT" sz="1200" b="1" i="0" u="none" strike="noStrike">
                <a:solidFill>
                  <a:schemeClr val="tx1"/>
                </a:solidFill>
                <a:latin typeface="+mn-lt"/>
                <a:ea typeface="+mn-ea"/>
                <a:cs typeface="+mn-cs"/>
              </a:rPr>
              <a:t>Slow Food Chefs’ Alliance </a:t>
            </a:r>
            <a:r>
              <a:rPr lang="it-IT" baseline="0"/>
              <a:t>di questo cluster; le informazioni da presentare sono reperibili alla pagina web https://www.fondazioneslowfood.com/en/what-we-do/slow-food-chefs-alliance/</a:t>
            </a:r>
          </a:p>
          <a:p>
            <a:pPr marL="171450" indent="-171450">
              <a:buFontTx/>
              <a:buChar char="-"/>
            </a:pPr>
            <a:r>
              <a:rPr lang="it-IT" baseline="0"/>
              <a:t>mostrate i video reperibili in Moodle </a:t>
            </a:r>
            <a:r>
              <a:rPr lang="it-IT" baseline="0">
                <a:sym typeface="Wingdings" panose="05000000000000000000" pitchFamily="2" charset="2"/>
              </a:rPr>
              <a:t></a:t>
            </a:r>
            <a:r>
              <a:rPr lang="it-IT" baseline="0"/>
              <a:t> http://www.granaidellamemoria.it/edu/mod/page/view.php?id=176</a:t>
            </a:r>
          </a:p>
          <a:p>
            <a:pPr marL="0" indent="0">
              <a:buFontTx/>
              <a:buNone/>
            </a:pPr>
            <a:r>
              <a:rPr lang="it-IT" baseline="0"/>
              <a:t>-   stampate ed esponete le «linee guida» - il documento può essere scaricato qui </a:t>
            </a:r>
            <a:r>
              <a:rPr lang="it-IT" baseline="0">
                <a:sym typeface="Wingdings" panose="05000000000000000000" pitchFamily="2" charset="2"/>
              </a:rPr>
              <a:t></a:t>
            </a:r>
            <a:r>
              <a:rPr lang="it-IT" baseline="0"/>
              <a:t> http://www.granaidellamemoria.it/edu/pluginfile.php/476/mod_page/content/25/COOKS%20AND%20CHEFS_The%20guidelines.pdf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EA97F1-82FA-1345-BCCA-3C9D5A77E313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57260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/>
              <a:t>Per discutere</a:t>
            </a:r>
            <a:r>
              <a:rPr lang="it-IT" baseline="0"/>
              <a:t> ulteriormente di questo argomento:</a:t>
            </a:r>
          </a:p>
          <a:p>
            <a:pPr marL="171450" indent="-171450">
              <a:buFontTx/>
              <a:buChar char="-"/>
            </a:pPr>
            <a:r>
              <a:rPr lang="it-IT"/>
              <a:t>presentate </a:t>
            </a:r>
            <a:r>
              <a:rPr lang="it-IT" b="1"/>
              <a:t>Slow</a:t>
            </a:r>
            <a:r>
              <a:rPr lang="it-IT" b="1" baseline="0"/>
              <a:t> Food Travel come buona pratica </a:t>
            </a:r>
            <a:r>
              <a:rPr lang="it-IT" baseline="0"/>
              <a:t>di questo cluster; le informazioni da presentare sono reperibili alla pagina web https://www.fondazioneslowfood.com/en/what-we-do/slow-food-chefs-alliance/</a:t>
            </a:r>
          </a:p>
          <a:p>
            <a:pPr marL="171450" indent="-171450">
              <a:buFontTx/>
              <a:buChar char="-"/>
            </a:pPr>
            <a:r>
              <a:rPr lang="it-IT" baseline="0"/>
              <a:t>mostrate i video reperibili in Moodle </a:t>
            </a:r>
            <a:r>
              <a:rPr lang="it-IT" baseline="0">
                <a:sym typeface="Wingdings" panose="05000000000000000000" pitchFamily="2" charset="2"/>
              </a:rPr>
              <a:t></a:t>
            </a:r>
            <a:r>
              <a:rPr lang="it-IT" baseline="0"/>
              <a:t> http://www.granaidellamemoria.it/edu/mod/page/view.php?id=176</a:t>
            </a:r>
          </a:p>
          <a:p>
            <a:pPr marL="0" indent="0">
              <a:buFontTx/>
              <a:buNone/>
            </a:pPr>
            <a:r>
              <a:rPr lang="it-IT" baseline="0"/>
              <a:t>-   stampate ed esponete le «linee guida» - il documento può essere scaricato qui </a:t>
            </a:r>
            <a:r>
              <a:rPr lang="it-IT" baseline="0">
                <a:sym typeface="Wingdings" panose="05000000000000000000" pitchFamily="2" charset="2"/>
              </a:rPr>
              <a:t></a:t>
            </a:r>
            <a:r>
              <a:rPr lang="it-IT" baseline="0"/>
              <a:t> http://www.granaidellamemoria.it/edu/pluginfile.php/479/mod_page/content/34/SLOW%20TRAVEL_The%20guidelines.pdf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EA97F1-82FA-1345-BCCA-3C9D5A77E313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67920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/>
              <a:t>Per discutere</a:t>
            </a:r>
            <a:r>
              <a:rPr lang="it-IT" baseline="0"/>
              <a:t> ulteriormente di questo argomento:</a:t>
            </a:r>
          </a:p>
          <a:p>
            <a:pPr marL="171450" indent="-171450">
              <a:buFontTx/>
              <a:buChar char="-"/>
            </a:pPr>
            <a:r>
              <a:rPr lang="it-IT"/>
              <a:t>Presentate </a:t>
            </a:r>
            <a:r>
              <a:rPr lang="it-IT" b="1"/>
              <a:t>Slow</a:t>
            </a:r>
            <a:r>
              <a:rPr lang="it-IT" b="1" baseline="0"/>
              <a:t> Food Education Manifesto </a:t>
            </a:r>
            <a:r>
              <a:rPr lang="it-IT" b="0" baseline="0"/>
              <a:t>(il documento può essere scaricato qui </a:t>
            </a:r>
            <a:r>
              <a:rPr lang="it-IT" b="0" baseline="0">
                <a:sym typeface="Wingdings" panose="05000000000000000000" pitchFamily="2" charset="2"/>
              </a:rPr>
              <a:t></a:t>
            </a:r>
            <a:r>
              <a:rPr lang="it-IT" b="0" baseline="0"/>
              <a:t> http://slowfood.com/filemanager/official_docs/SlowFood_Education_manifesto.pdf</a:t>
            </a:r>
          </a:p>
          <a:p>
            <a:pPr marL="171450" indent="-171450">
              <a:buFontTx/>
              <a:buChar char="-"/>
            </a:pPr>
            <a:r>
              <a:rPr lang="it-IT" b="0"/>
              <a:t>Per</a:t>
            </a:r>
            <a:r>
              <a:rPr lang="it-IT" b="0" baseline="0"/>
              <a:t> maggiori informazioni sull’approccio Slow Food relativo alla formazione, consultare il manuale </a:t>
            </a:r>
            <a:r>
              <a:rPr lang="it-IT" b="0" baseline="0">
                <a:sym typeface="Wingdings" panose="05000000000000000000" pitchFamily="2" charset="2"/>
              </a:rPr>
              <a:t></a:t>
            </a:r>
            <a:r>
              <a:rPr lang="it-IT" b="0" baseline="0"/>
              <a:t> http://slowfood.com/filemanager/Education/ENG_manuale.pdf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EA97F1-82FA-1345-BCCA-3C9D5A77E313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312290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 hasCustomPrompt="1"/>
          </p:nvPr>
        </p:nvSpPr>
        <p:spPr/>
        <p:txBody>
          <a:bodyPr/>
          <a:lstStyle/>
          <a:p>
            <a:fld id="{97ED44EF-25A3-4523-9F30-C70108D64AFD}" type="datetimeFigureOut">
              <a:rPr lang="it-IT" smtClean="0"/>
              <a:t>02/07/19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 hasCustomPrompt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 hasCustomPrompt="1"/>
          </p:nvPr>
        </p:nvSpPr>
        <p:spPr/>
        <p:txBody>
          <a:bodyPr/>
          <a:lstStyle/>
          <a:p>
            <a:fld id="{435E0923-377E-41CC-9CB2-25E7AF23B9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53824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 hasCustomPrompt="1"/>
          </p:nvPr>
        </p:nvSpPr>
        <p:spPr/>
        <p:txBody>
          <a:bodyPr/>
          <a:lstStyle/>
          <a:p>
            <a:fld id="{97ED44EF-25A3-4523-9F30-C70108D64AFD}" type="datetimeFigureOut">
              <a:rPr lang="it-IT" smtClean="0"/>
              <a:t>02/07/19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 hasCustomPrompt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 hasCustomPrompt="1"/>
          </p:nvPr>
        </p:nvSpPr>
        <p:spPr/>
        <p:txBody>
          <a:bodyPr/>
          <a:lstStyle/>
          <a:p>
            <a:fld id="{435E0923-377E-41CC-9CB2-25E7AF23B9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2590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 hasCustomPrompt="1"/>
          </p:nvPr>
        </p:nvSpPr>
        <p:spPr/>
        <p:txBody>
          <a:bodyPr/>
          <a:lstStyle/>
          <a:p>
            <a:fld id="{97ED44EF-25A3-4523-9F30-C70108D64AFD}" type="datetimeFigureOut">
              <a:rPr lang="it-IT" smtClean="0"/>
              <a:t>02/07/19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 hasCustomPrompt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 hasCustomPrompt="1"/>
          </p:nvPr>
        </p:nvSpPr>
        <p:spPr/>
        <p:txBody>
          <a:bodyPr/>
          <a:lstStyle/>
          <a:p>
            <a:fld id="{435E0923-377E-41CC-9CB2-25E7AF23B9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5937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 hasCustomPrompt="1"/>
          </p:nvPr>
        </p:nvSpPr>
        <p:spPr/>
        <p:txBody>
          <a:bodyPr/>
          <a:lstStyle/>
          <a:p>
            <a:fld id="{97ED44EF-25A3-4523-9F30-C70108D64AFD}" type="datetimeFigureOut">
              <a:rPr lang="it-IT" smtClean="0"/>
              <a:t>02/07/19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 hasCustomPrompt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 hasCustomPrompt="1"/>
          </p:nvPr>
        </p:nvSpPr>
        <p:spPr/>
        <p:txBody>
          <a:bodyPr/>
          <a:lstStyle/>
          <a:p>
            <a:fld id="{435E0923-377E-41CC-9CB2-25E7AF23B9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7111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 hasCustomPrompt="1"/>
          </p:nvPr>
        </p:nvSpPr>
        <p:spPr/>
        <p:txBody>
          <a:bodyPr/>
          <a:lstStyle/>
          <a:p>
            <a:fld id="{97ED44EF-25A3-4523-9F30-C70108D64AFD}" type="datetimeFigureOut">
              <a:rPr lang="it-IT" smtClean="0"/>
              <a:t>02/07/19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 hasCustomPrompt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 hasCustomPrompt="1"/>
          </p:nvPr>
        </p:nvSpPr>
        <p:spPr/>
        <p:txBody>
          <a:bodyPr/>
          <a:lstStyle/>
          <a:p>
            <a:fld id="{435E0923-377E-41CC-9CB2-25E7AF23B9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91978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 hasCustomPrompt="1"/>
          </p:nvPr>
        </p:nvSpPr>
        <p:spPr/>
        <p:txBody>
          <a:bodyPr/>
          <a:lstStyle/>
          <a:p>
            <a:fld id="{97ED44EF-25A3-4523-9F30-C70108D64AFD}" type="datetimeFigureOut">
              <a:rPr lang="it-IT" smtClean="0"/>
              <a:t>02/07/19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 hasCustomPrompt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 hasCustomPrompt="1"/>
          </p:nvPr>
        </p:nvSpPr>
        <p:spPr/>
        <p:txBody>
          <a:bodyPr/>
          <a:lstStyle/>
          <a:p>
            <a:fld id="{435E0923-377E-41CC-9CB2-25E7AF23B9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5492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 hasCustomPrompt="1"/>
          </p:nvPr>
        </p:nvSpPr>
        <p:spPr/>
        <p:txBody>
          <a:bodyPr/>
          <a:lstStyle/>
          <a:p>
            <a:fld id="{97ED44EF-25A3-4523-9F30-C70108D64AFD}" type="datetimeFigureOut">
              <a:rPr lang="it-IT" smtClean="0"/>
              <a:t>02/07/19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 hasCustomPrompt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 hasCustomPrompt="1"/>
          </p:nvPr>
        </p:nvSpPr>
        <p:spPr/>
        <p:txBody>
          <a:bodyPr/>
          <a:lstStyle/>
          <a:p>
            <a:fld id="{435E0923-377E-41CC-9CB2-25E7AF23B9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18843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 hasCustomPrompt="1"/>
          </p:nvPr>
        </p:nvSpPr>
        <p:spPr/>
        <p:txBody>
          <a:bodyPr/>
          <a:lstStyle/>
          <a:p>
            <a:fld id="{97ED44EF-25A3-4523-9F30-C70108D64AFD}" type="datetimeFigureOut">
              <a:rPr lang="it-IT" smtClean="0"/>
              <a:t>02/07/19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 hasCustomPrompt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 hasCustomPrompt="1"/>
          </p:nvPr>
        </p:nvSpPr>
        <p:spPr/>
        <p:txBody>
          <a:bodyPr/>
          <a:lstStyle/>
          <a:p>
            <a:fld id="{435E0923-377E-41CC-9CB2-25E7AF23B9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47084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 hasCustomPrompt="1"/>
          </p:nvPr>
        </p:nvSpPr>
        <p:spPr/>
        <p:txBody>
          <a:bodyPr/>
          <a:lstStyle/>
          <a:p>
            <a:fld id="{97ED44EF-25A3-4523-9F30-C70108D64AFD}" type="datetimeFigureOut">
              <a:rPr lang="it-IT" smtClean="0"/>
              <a:t>02/07/19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 hasCustomPrompt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 hasCustomPrompt="1"/>
          </p:nvPr>
        </p:nvSpPr>
        <p:spPr/>
        <p:txBody>
          <a:bodyPr/>
          <a:lstStyle/>
          <a:p>
            <a:fld id="{435E0923-377E-41CC-9CB2-25E7AF23B9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51815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 hasCustomPrompt="1"/>
          </p:nvPr>
        </p:nvSpPr>
        <p:spPr/>
        <p:txBody>
          <a:bodyPr/>
          <a:lstStyle/>
          <a:p>
            <a:fld id="{97ED44EF-25A3-4523-9F30-C70108D64AFD}" type="datetimeFigureOut">
              <a:rPr lang="it-IT" smtClean="0"/>
              <a:t>02/07/19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 hasCustomPrompt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 hasCustomPrompt="1"/>
          </p:nvPr>
        </p:nvSpPr>
        <p:spPr/>
        <p:txBody>
          <a:bodyPr/>
          <a:lstStyle/>
          <a:p>
            <a:fld id="{435E0923-377E-41CC-9CB2-25E7AF23B9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01230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 hasCustomPrompt="1"/>
          </p:nvPr>
        </p:nvSpPr>
        <p:spPr/>
        <p:txBody>
          <a:bodyPr/>
          <a:lstStyle/>
          <a:p>
            <a:fld id="{97ED44EF-25A3-4523-9F30-C70108D64AFD}" type="datetimeFigureOut">
              <a:rPr lang="it-IT" smtClean="0"/>
              <a:t>02/07/19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 hasCustomPrompt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 hasCustomPrompt="1"/>
          </p:nvPr>
        </p:nvSpPr>
        <p:spPr/>
        <p:txBody>
          <a:bodyPr/>
          <a:lstStyle/>
          <a:p>
            <a:fld id="{435E0923-377E-41CC-9CB2-25E7AF23B9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3962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 hasCustomPrompt="1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ED44EF-25A3-4523-9F30-C70108D64AFD}" type="datetimeFigureOut">
              <a:rPr lang="it-IT" smtClean="0"/>
              <a:t>02/07/19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 hasCustomPrompt="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 hasCustomPrompt="1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E0923-377E-41CC-9CB2-25E7AF23B9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73622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Schermata 2018-05-02 alle 16.31.4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5713773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1" y="5595802"/>
            <a:ext cx="12192002" cy="12621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824316" y="5278685"/>
            <a:ext cx="10515600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50000"/>
              </a:lnSpc>
              <a:spcAft>
                <a:spcPts val="1200"/>
              </a:spcAft>
              <a:buNone/>
            </a:pPr>
            <a:endParaRPr lang="it-IT" sz="3000" b="1" kern="3600" cap="all" spc="-100" dirty="0">
              <a:solidFill>
                <a:srgbClr val="7E93A5"/>
              </a:solidFill>
              <a:latin typeface="Trebuchet MS"/>
              <a:ea typeface="Times New Roman"/>
              <a:cs typeface="Times New Roman"/>
            </a:endParaRPr>
          </a:p>
          <a:p>
            <a:pPr marL="0" indent="0">
              <a:lnSpc>
                <a:spcPct val="50000"/>
              </a:lnSpc>
              <a:spcAft>
                <a:spcPts val="1200"/>
              </a:spcAft>
              <a:buNone/>
            </a:pPr>
            <a:r>
              <a:rPr lang="it-IT" sz="3000" b="1" cap="all" dirty="0">
                <a:solidFill>
                  <a:srgbClr val="7E93A5"/>
                </a:solidFill>
                <a:latin typeface="Trebuchet MS"/>
                <a:ea typeface="Times New Roman"/>
                <a:cs typeface="Times New Roman"/>
              </a:rPr>
              <a:t>CORSO di formazione sulla VALORIZZAZIONE </a:t>
            </a:r>
          </a:p>
          <a:p>
            <a:pPr marL="0" indent="0">
              <a:lnSpc>
                <a:spcPct val="50000"/>
              </a:lnSpc>
              <a:spcAft>
                <a:spcPts val="1200"/>
              </a:spcAft>
              <a:buNone/>
            </a:pPr>
            <a:r>
              <a:rPr lang="it-IT" sz="3000" b="1" cap="all" dirty="0">
                <a:solidFill>
                  <a:srgbClr val="7E93A5"/>
                </a:solidFill>
                <a:latin typeface="Trebuchet MS"/>
                <a:ea typeface="Times New Roman"/>
                <a:cs typeface="Times New Roman"/>
              </a:rPr>
              <a:t>DEL PATRIMONIO CULTURALE GASTRONOMICO </a:t>
            </a:r>
            <a:endParaRPr lang="it-IT" sz="3000" b="1" kern="3600" cap="all" spc="-100" dirty="0">
              <a:solidFill>
                <a:srgbClr val="7E93A5"/>
              </a:solidFill>
              <a:effectLst/>
              <a:latin typeface="Trebuchet MS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785165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547803" y="2060787"/>
            <a:ext cx="11034597" cy="2505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40000"/>
              </a:lnSpc>
              <a:buFont typeface="Wingdings" panose="05000000000000000000" pitchFamily="2" charset="2"/>
              <a:buChar char="q"/>
            </a:pPr>
            <a:r>
              <a:rPr lang="it-IT" sz="2800" b="1" dirty="0">
                <a:solidFill>
                  <a:schemeClr val="bg1">
                    <a:lumMod val="50000"/>
                  </a:schemeClr>
                </a:solidFill>
                <a:latin typeface="Trebuchet MS"/>
                <a:cs typeface="Trebuchet MS"/>
              </a:rPr>
              <a:t>Finalità del corso e fasi di progetto</a:t>
            </a:r>
          </a:p>
          <a:p>
            <a:pPr marL="457200" indent="-457200">
              <a:lnSpc>
                <a:spcPct val="140000"/>
              </a:lnSpc>
              <a:buFont typeface="Wingdings" panose="05000000000000000000" pitchFamily="2" charset="2"/>
              <a:buChar char="q"/>
            </a:pPr>
            <a:r>
              <a:rPr lang="it-IT" sz="2800" b="1" dirty="0">
                <a:solidFill>
                  <a:schemeClr val="bg1">
                    <a:lumMod val="50000"/>
                  </a:schemeClr>
                </a:solidFill>
                <a:latin typeface="Trebuchet MS"/>
                <a:cs typeface="Trebuchet MS"/>
              </a:rPr>
              <a:t>Valorizzazione: cosa significa?</a:t>
            </a:r>
          </a:p>
          <a:p>
            <a:pPr marL="457200" indent="-457200">
              <a:lnSpc>
                <a:spcPct val="140000"/>
              </a:lnSpc>
              <a:buFont typeface="Wingdings" panose="05000000000000000000" pitchFamily="2" charset="2"/>
              <a:buChar char="q"/>
            </a:pPr>
            <a:r>
              <a:rPr lang="it-IT" sz="2800" b="1" dirty="0">
                <a:solidFill>
                  <a:schemeClr val="bg1">
                    <a:lumMod val="50000"/>
                  </a:schemeClr>
                </a:solidFill>
                <a:latin typeface="Trebuchet MS"/>
                <a:cs typeface="Trebuchet MS"/>
              </a:rPr>
              <a:t>L’approccio di Slow </a:t>
            </a:r>
            <a:r>
              <a:rPr lang="it-IT" sz="2800" b="1" dirty="0" err="1">
                <a:solidFill>
                  <a:schemeClr val="bg1">
                    <a:lumMod val="50000"/>
                  </a:schemeClr>
                </a:solidFill>
                <a:latin typeface="Trebuchet MS"/>
                <a:cs typeface="Trebuchet MS"/>
              </a:rPr>
              <a:t>Food</a:t>
            </a:r>
            <a:r>
              <a:rPr lang="it-IT" sz="2800" b="1" dirty="0">
                <a:solidFill>
                  <a:schemeClr val="bg1">
                    <a:lumMod val="50000"/>
                  </a:schemeClr>
                </a:solidFill>
                <a:latin typeface="Trebuchet MS"/>
                <a:cs typeface="Trebuchet MS"/>
              </a:rPr>
              <a:t> alla valorizzazione</a:t>
            </a:r>
          </a:p>
          <a:p>
            <a:pPr marL="457200" indent="-457200">
              <a:lnSpc>
                <a:spcPct val="140000"/>
              </a:lnSpc>
              <a:buFont typeface="Wingdings" panose="05000000000000000000" pitchFamily="2" charset="2"/>
              <a:buChar char="q"/>
            </a:pPr>
            <a:r>
              <a:rPr lang="it-IT" sz="2800" b="1" dirty="0">
                <a:solidFill>
                  <a:srgbClr val="92BF2B"/>
                </a:solidFill>
                <a:latin typeface="Trebuchet MS"/>
                <a:cs typeface="Trebuchet MS"/>
              </a:rPr>
              <a:t>Come valorizzare: 4 aree</a:t>
            </a:r>
          </a:p>
        </p:txBody>
      </p:sp>
      <p:pic>
        <p:nvPicPr>
          <p:cNvPr id="7" name="Immagine 6" descr="SlowFood-CE_CMYK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210" y="312702"/>
            <a:ext cx="1890958" cy="817046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547804" y="311895"/>
            <a:ext cx="807304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>
                <a:solidFill>
                  <a:srgbClr val="92BF2B"/>
                </a:solidFill>
                <a:latin typeface="Trebuchet MS"/>
                <a:cs typeface="Trebuchet MS"/>
              </a:rPr>
              <a:t>Corso di formazione sulla valorizzazione </a:t>
            </a:r>
          </a:p>
          <a:p>
            <a:r>
              <a:rPr lang="it-IT" sz="3200" b="1" dirty="0">
                <a:solidFill>
                  <a:srgbClr val="92BF2B"/>
                </a:solidFill>
                <a:latin typeface="Trebuchet MS"/>
                <a:cs typeface="Trebuchet MS"/>
              </a:rPr>
              <a:t>del patrimonio culturale gastronomico </a:t>
            </a:r>
          </a:p>
        </p:txBody>
      </p:sp>
      <p:cxnSp>
        <p:nvCxnSpPr>
          <p:cNvPr id="8" name="Connettore diritto 7"/>
          <p:cNvCxnSpPr/>
          <p:nvPr/>
        </p:nvCxnSpPr>
        <p:spPr>
          <a:xfrm flipV="1">
            <a:off x="519972" y="1413100"/>
            <a:ext cx="7209433" cy="10437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20093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625427" y="1243786"/>
            <a:ext cx="4594271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/>
              <a:t>Attraverso progetto SF-CE sono state individuate delle </a:t>
            </a:r>
            <a:r>
              <a:rPr lang="it-IT" sz="2000" b="1" dirty="0"/>
              <a:t>MACRO-AREE</a:t>
            </a:r>
            <a:r>
              <a:rPr lang="it-IT" sz="2000" dirty="0"/>
              <a:t> per raggruppare gli interventi di valorizzazione (Azioni Pilota)</a:t>
            </a:r>
            <a:endParaRPr lang="en-US" sz="3200" dirty="0"/>
          </a:p>
          <a:p>
            <a:endParaRPr lang="en-US" sz="2800" dirty="0"/>
          </a:p>
          <a:p>
            <a:endParaRPr lang="en-US" sz="28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547804" y="311895"/>
            <a:ext cx="31598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>
                <a:solidFill>
                  <a:srgbClr val="92BF2B"/>
                </a:solidFill>
                <a:latin typeface="Trebuchet MS"/>
                <a:cs typeface="Trebuchet MS"/>
              </a:rPr>
              <a:t>Come valorizzare</a:t>
            </a:r>
          </a:p>
        </p:txBody>
      </p:sp>
      <p:cxnSp>
        <p:nvCxnSpPr>
          <p:cNvPr id="6" name="Connettore diritto 5"/>
          <p:cNvCxnSpPr/>
          <p:nvPr/>
        </p:nvCxnSpPr>
        <p:spPr>
          <a:xfrm flipV="1">
            <a:off x="625427" y="1046443"/>
            <a:ext cx="8723414" cy="10437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ttangolo arrotondato 1"/>
          <p:cNvSpPr/>
          <p:nvPr/>
        </p:nvSpPr>
        <p:spPr>
          <a:xfrm>
            <a:off x="819393" y="3131870"/>
            <a:ext cx="4043552" cy="71697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800" b="1">
                <a:solidFill>
                  <a:srgbClr val="92BF2B"/>
                </a:solidFill>
                <a:latin typeface="Trebuchet MS"/>
                <a:cs typeface="Trebuchet MS"/>
              </a:rPr>
              <a:t>MERCATI PUBBLICI </a:t>
            </a:r>
          </a:p>
        </p:txBody>
      </p:sp>
      <p:sp>
        <p:nvSpPr>
          <p:cNvPr id="7" name="Rettangolo arrotondato 6"/>
          <p:cNvSpPr/>
          <p:nvPr/>
        </p:nvSpPr>
        <p:spPr>
          <a:xfrm>
            <a:off x="772006" y="4032114"/>
            <a:ext cx="4090939" cy="71697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800" b="1">
                <a:solidFill>
                  <a:srgbClr val="92BF2B"/>
                </a:solidFill>
                <a:latin typeface="Trebuchet MS"/>
                <a:cs typeface="Trebuchet MS"/>
              </a:rPr>
              <a:t>CUOCHI E CHEF</a:t>
            </a:r>
          </a:p>
        </p:txBody>
      </p:sp>
      <p:sp>
        <p:nvSpPr>
          <p:cNvPr id="8" name="Rettangolo arrotondato 7"/>
          <p:cNvSpPr/>
          <p:nvPr/>
        </p:nvSpPr>
        <p:spPr>
          <a:xfrm>
            <a:off x="772007" y="4978574"/>
            <a:ext cx="4090938" cy="71697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800" b="1">
                <a:solidFill>
                  <a:srgbClr val="92BF2B"/>
                </a:solidFill>
                <a:latin typeface="Trebuchet MS"/>
                <a:cs typeface="Trebuchet MS"/>
              </a:rPr>
              <a:t>TURISMO SOSTENIBILE</a:t>
            </a:r>
          </a:p>
        </p:txBody>
      </p:sp>
      <p:sp>
        <p:nvSpPr>
          <p:cNvPr id="9" name="Rettangolo arrotondato 8"/>
          <p:cNvSpPr/>
          <p:nvPr/>
        </p:nvSpPr>
        <p:spPr>
          <a:xfrm>
            <a:off x="729115" y="5945277"/>
            <a:ext cx="4176719" cy="71697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800" b="1" dirty="0">
                <a:solidFill>
                  <a:srgbClr val="92BF2B"/>
                </a:solidFill>
                <a:latin typeface="Trebuchet MS"/>
                <a:cs typeface="Trebuchet MS"/>
              </a:rPr>
              <a:t>EDUCAZIONE</a:t>
            </a:r>
          </a:p>
        </p:txBody>
      </p:sp>
      <p:sp>
        <p:nvSpPr>
          <p:cNvPr id="11" name="Rettangolo arrotondato 10"/>
          <p:cNvSpPr/>
          <p:nvPr/>
        </p:nvSpPr>
        <p:spPr>
          <a:xfrm>
            <a:off x="6186278" y="3131870"/>
            <a:ext cx="4409464" cy="716974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800" b="1" dirty="0">
                <a:solidFill>
                  <a:schemeClr val="bg1">
                    <a:lumMod val="50000"/>
                  </a:schemeClr>
                </a:solidFill>
                <a:latin typeface="Trebuchet MS"/>
                <a:cs typeface="Trebuchet MS"/>
              </a:rPr>
              <a:t>MERCATO DELLA TERRA</a:t>
            </a:r>
          </a:p>
        </p:txBody>
      </p:sp>
      <p:sp>
        <p:nvSpPr>
          <p:cNvPr id="12" name="Rettangolo arrotondato 11"/>
          <p:cNvSpPr/>
          <p:nvPr/>
        </p:nvSpPr>
        <p:spPr>
          <a:xfrm>
            <a:off x="6138891" y="4032114"/>
            <a:ext cx="4461140" cy="716974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800" b="1" dirty="0">
                <a:solidFill>
                  <a:schemeClr val="bg1">
                    <a:lumMod val="50000"/>
                  </a:schemeClr>
                </a:solidFill>
                <a:latin typeface="Trebuchet MS"/>
                <a:cs typeface="Trebuchet MS"/>
              </a:rPr>
              <a:t>ALLEANZA DEI CUOCHI</a:t>
            </a:r>
          </a:p>
        </p:txBody>
      </p:sp>
      <p:sp>
        <p:nvSpPr>
          <p:cNvPr id="13" name="Rettangolo arrotondato 12"/>
          <p:cNvSpPr/>
          <p:nvPr/>
        </p:nvSpPr>
        <p:spPr>
          <a:xfrm>
            <a:off x="6138892" y="4978574"/>
            <a:ext cx="4461138" cy="716974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800" b="1" dirty="0">
                <a:solidFill>
                  <a:schemeClr val="bg1">
                    <a:lumMod val="50000"/>
                  </a:schemeClr>
                </a:solidFill>
                <a:latin typeface="Trebuchet MS"/>
                <a:cs typeface="Trebuchet MS"/>
              </a:rPr>
              <a:t>SLOW TRAVEL</a:t>
            </a:r>
          </a:p>
        </p:txBody>
      </p:sp>
      <p:sp>
        <p:nvSpPr>
          <p:cNvPr id="14" name="Rettangolo arrotondato 13"/>
          <p:cNvSpPr/>
          <p:nvPr/>
        </p:nvSpPr>
        <p:spPr>
          <a:xfrm>
            <a:off x="6096000" y="5945277"/>
            <a:ext cx="4554682" cy="716974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800" b="1" dirty="0">
                <a:solidFill>
                  <a:schemeClr val="bg1">
                    <a:lumMod val="50000"/>
                  </a:schemeClr>
                </a:solidFill>
                <a:latin typeface="Trebuchet MS"/>
                <a:cs typeface="Trebuchet MS"/>
              </a:rPr>
              <a:t>EDUCAZIONE SENSORIALE </a:t>
            </a:r>
          </a:p>
        </p:txBody>
      </p:sp>
      <p:cxnSp>
        <p:nvCxnSpPr>
          <p:cNvPr id="16" name="Connettore 2 15"/>
          <p:cNvCxnSpPr/>
          <p:nvPr/>
        </p:nvCxnSpPr>
        <p:spPr>
          <a:xfrm>
            <a:off x="4987134" y="3535320"/>
            <a:ext cx="925293" cy="0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2 16"/>
          <p:cNvCxnSpPr/>
          <p:nvPr/>
        </p:nvCxnSpPr>
        <p:spPr>
          <a:xfrm>
            <a:off x="4994060" y="4415084"/>
            <a:ext cx="925293" cy="0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2 17"/>
          <p:cNvCxnSpPr/>
          <p:nvPr/>
        </p:nvCxnSpPr>
        <p:spPr>
          <a:xfrm>
            <a:off x="5000986" y="5346803"/>
            <a:ext cx="925293" cy="0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2 18"/>
          <p:cNvCxnSpPr/>
          <p:nvPr/>
        </p:nvCxnSpPr>
        <p:spPr>
          <a:xfrm>
            <a:off x="5007912" y="6288913"/>
            <a:ext cx="925293" cy="0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ttangolo 19"/>
          <p:cNvSpPr/>
          <p:nvPr/>
        </p:nvSpPr>
        <p:spPr>
          <a:xfrm>
            <a:off x="6093874" y="1206653"/>
            <a:ext cx="549199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dirty="0">
                <a:latin typeface="Trebuchet MS"/>
                <a:cs typeface="Trebuchet MS"/>
              </a:rPr>
              <a:t>Buone pratiche</a:t>
            </a:r>
          </a:p>
          <a:p>
            <a:r>
              <a:rPr lang="it-IT" sz="2000" dirty="0"/>
              <a:t>Progetti (metodologie e strumenti) sviluppati da Slow </a:t>
            </a:r>
            <a:r>
              <a:rPr lang="it-IT" sz="2000" dirty="0" err="1"/>
              <a:t>Food</a:t>
            </a:r>
            <a:r>
              <a:rPr lang="it-IT" sz="2000" dirty="0"/>
              <a:t> utili per ispirare lo sviluppo delle Azioni Pilota</a:t>
            </a:r>
          </a:p>
        </p:txBody>
      </p:sp>
    </p:spTree>
    <p:extLst>
      <p:ext uri="{BB962C8B-B14F-4D97-AF65-F5344CB8AC3E}">
        <p14:creationId xmlns:p14="http://schemas.microsoft.com/office/powerpoint/2010/main" val="37678135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547804" y="311895"/>
            <a:ext cx="29819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>
                <a:solidFill>
                  <a:srgbClr val="92BF2B"/>
                </a:solidFill>
                <a:latin typeface="Trebuchet MS"/>
                <a:cs typeface="Trebuchet MS"/>
              </a:rPr>
              <a:t>Mercati pubblici</a:t>
            </a:r>
          </a:p>
        </p:txBody>
      </p:sp>
      <p:cxnSp>
        <p:nvCxnSpPr>
          <p:cNvPr id="6" name="Connettore diritto 5"/>
          <p:cNvCxnSpPr/>
          <p:nvPr/>
        </p:nvCxnSpPr>
        <p:spPr>
          <a:xfrm flipV="1">
            <a:off x="547804" y="1011418"/>
            <a:ext cx="9595755" cy="10437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/>
          <p:cNvSpPr txBox="1"/>
          <p:nvPr/>
        </p:nvSpPr>
        <p:spPr>
          <a:xfrm>
            <a:off x="478134" y="3396594"/>
            <a:ext cx="10316865" cy="267765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it-IT" sz="2400" b="1" dirty="0">
                <a:solidFill>
                  <a:schemeClr val="accent6"/>
                </a:solidFill>
                <a:latin typeface="Trebuchet MS"/>
                <a:cs typeface="Trebuchet MS"/>
              </a:rPr>
              <a:t>Vendita diretta </a:t>
            </a:r>
            <a:r>
              <a:rPr lang="it-IT" sz="2000" dirty="0">
                <a:solidFill>
                  <a:schemeClr val="accent6"/>
                </a:solidFill>
                <a:latin typeface="Trebuchet MS"/>
                <a:cs typeface="Trebuchet MS"/>
              </a:rPr>
              <a:t>(dai produttori ai consumatori)</a:t>
            </a:r>
          </a:p>
          <a:p>
            <a:pPr>
              <a:lnSpc>
                <a:spcPct val="140000"/>
              </a:lnSpc>
            </a:pPr>
            <a:r>
              <a:rPr lang="it-IT" sz="2400" b="1" dirty="0">
                <a:solidFill>
                  <a:schemeClr val="accent6"/>
                </a:solidFill>
                <a:latin typeface="Trebuchet MS"/>
                <a:cs typeface="Trebuchet MS"/>
              </a:rPr>
              <a:t>Le comunità urbane </a:t>
            </a:r>
            <a:r>
              <a:rPr lang="it-IT" sz="2400" dirty="0">
                <a:solidFill>
                  <a:schemeClr val="accent6"/>
                </a:solidFill>
                <a:latin typeface="Trebuchet MS"/>
                <a:cs typeface="Trebuchet MS"/>
              </a:rPr>
              <a:t>incontrano</a:t>
            </a:r>
            <a:r>
              <a:rPr lang="it-IT" sz="2400" b="1" dirty="0">
                <a:solidFill>
                  <a:schemeClr val="accent6"/>
                </a:solidFill>
                <a:latin typeface="Trebuchet MS"/>
                <a:cs typeface="Trebuchet MS"/>
              </a:rPr>
              <a:t> gli agricoltori</a:t>
            </a:r>
          </a:p>
          <a:p>
            <a:pPr>
              <a:lnSpc>
                <a:spcPct val="140000"/>
              </a:lnSpc>
            </a:pPr>
            <a:r>
              <a:rPr lang="it-IT" sz="2400" b="1" dirty="0">
                <a:solidFill>
                  <a:schemeClr val="accent6"/>
                </a:solidFill>
                <a:latin typeface="Trebuchet MS"/>
                <a:cs typeface="Trebuchet MS"/>
              </a:rPr>
              <a:t>Prodotti specifici di alta qualità</a:t>
            </a:r>
          </a:p>
          <a:p>
            <a:pPr>
              <a:lnSpc>
                <a:spcPct val="140000"/>
              </a:lnSpc>
            </a:pPr>
            <a:r>
              <a:rPr lang="it-IT" sz="2400" b="1" dirty="0">
                <a:solidFill>
                  <a:schemeClr val="accent6"/>
                </a:solidFill>
                <a:latin typeface="Trebuchet MS"/>
                <a:cs typeface="Trebuchet MS"/>
              </a:rPr>
              <a:t>Multifunzionalità</a:t>
            </a:r>
            <a:r>
              <a:rPr lang="it-IT" sz="2400" b="1" dirty="0">
                <a:solidFill>
                  <a:schemeClr val="bg1">
                    <a:lumMod val="50000"/>
                  </a:schemeClr>
                </a:solidFill>
                <a:latin typeface="Trebuchet MS"/>
                <a:cs typeface="Trebuchet MS"/>
              </a:rPr>
              <a:t> vendita, acquisto, incontro, scambio di conoscenze, formazione, degustazioni, lavoro in rete, creazione di </a:t>
            </a:r>
            <a:r>
              <a:rPr lang="it-IT" sz="2400" b="1" i="1" dirty="0">
                <a:solidFill>
                  <a:schemeClr val="bg1">
                    <a:lumMod val="50000"/>
                  </a:schemeClr>
                </a:solidFill>
                <a:latin typeface="Trebuchet MS"/>
                <a:cs typeface="Trebuchet MS"/>
              </a:rPr>
              <a:t>community</a:t>
            </a: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5010" y="1193998"/>
            <a:ext cx="5797561" cy="2019077"/>
          </a:xfrm>
          <a:prstGeom prst="rect">
            <a:avLst/>
          </a:prstGeom>
        </p:spPr>
      </p:pic>
      <p:sp>
        <p:nvSpPr>
          <p:cNvPr id="11" name="Rettangolo 10"/>
          <p:cNvSpPr/>
          <p:nvPr/>
        </p:nvSpPr>
        <p:spPr>
          <a:xfrm>
            <a:off x="547804" y="1485710"/>
            <a:ext cx="49456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GB" sz="3200" b="1" dirty="0">
              <a:latin typeface="Trebuchet MS"/>
              <a:cs typeface="Trebuchet MS"/>
            </a:endParaRPr>
          </a:p>
          <a:p>
            <a:pPr algn="just"/>
            <a:endParaRPr lang="en-GB" sz="3200" b="1" dirty="0">
              <a:solidFill>
                <a:srgbClr val="92BF2B"/>
              </a:solidFill>
              <a:latin typeface="Trebuchet MS"/>
              <a:cs typeface="Trebuchet MS"/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547804" y="1047288"/>
            <a:ext cx="4398665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000" b="1" dirty="0">
                <a:latin typeface="Trebuchet MS"/>
                <a:cs typeface="Trebuchet MS"/>
              </a:rPr>
              <a:t>Qual è il loro ruolo</a:t>
            </a:r>
          </a:p>
          <a:p>
            <a:r>
              <a:rPr lang="it-IT" sz="3000" b="1" dirty="0">
                <a:latin typeface="Trebuchet MS"/>
                <a:cs typeface="Trebuchet MS"/>
              </a:rPr>
              <a:t>nella valorizzazione </a:t>
            </a:r>
          </a:p>
          <a:p>
            <a:r>
              <a:rPr lang="it-IT" sz="3000" b="1" dirty="0">
                <a:latin typeface="Trebuchet MS"/>
                <a:cs typeface="Trebuchet MS"/>
              </a:rPr>
              <a:t>del patrimonio culturale gastronomico? </a:t>
            </a:r>
          </a:p>
          <a:p>
            <a:endParaRPr lang="en-GB" sz="3200" b="1" dirty="0">
              <a:solidFill>
                <a:srgbClr val="92BF2B"/>
              </a:solidFill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9816077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547804" y="311895"/>
            <a:ext cx="32656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>
                <a:solidFill>
                  <a:srgbClr val="92BF2B"/>
                </a:solidFill>
                <a:latin typeface="Trebuchet MS"/>
                <a:cs typeface="Trebuchet MS"/>
              </a:rPr>
              <a:t>Cuochi e chef</a:t>
            </a:r>
          </a:p>
        </p:txBody>
      </p:sp>
      <p:cxnSp>
        <p:nvCxnSpPr>
          <p:cNvPr id="6" name="Connettore diritto 5"/>
          <p:cNvCxnSpPr/>
          <p:nvPr/>
        </p:nvCxnSpPr>
        <p:spPr>
          <a:xfrm flipV="1">
            <a:off x="547804" y="1011418"/>
            <a:ext cx="9595755" cy="10437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/>
          <p:cNvSpPr txBox="1"/>
          <p:nvPr/>
        </p:nvSpPr>
        <p:spPr>
          <a:xfrm>
            <a:off x="616218" y="3249628"/>
            <a:ext cx="9754436" cy="34163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b="1" dirty="0">
              <a:solidFill>
                <a:schemeClr val="accent6"/>
              </a:solidFill>
              <a:latin typeface="Trebuchet MS"/>
              <a:cs typeface="Trebuchet MS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it-IT" sz="2400" b="1" dirty="0">
                <a:solidFill>
                  <a:schemeClr val="accent6"/>
                </a:solidFill>
                <a:latin typeface="Trebuchet MS"/>
                <a:cs typeface="Trebuchet MS"/>
              </a:rPr>
              <a:t>creare relazioni</a:t>
            </a:r>
            <a:r>
              <a:rPr lang="it-IT" sz="2400" b="1" dirty="0">
                <a:solidFill>
                  <a:schemeClr val="bg1">
                    <a:lumMod val="50000"/>
                  </a:schemeClr>
                </a:solidFill>
                <a:latin typeface="Trebuchet MS"/>
                <a:cs typeface="Trebuchet MS"/>
              </a:rPr>
              <a:t> di mutua collaborazione </a:t>
            </a:r>
            <a:r>
              <a:rPr lang="it-IT" sz="2400" b="1" dirty="0">
                <a:solidFill>
                  <a:schemeClr val="accent6"/>
                </a:solidFill>
                <a:latin typeface="Trebuchet MS"/>
                <a:cs typeface="Trebuchet MS"/>
              </a:rPr>
              <a:t>con</a:t>
            </a:r>
            <a:r>
              <a:rPr lang="it-IT" sz="2400" b="1" dirty="0">
                <a:solidFill>
                  <a:schemeClr val="bg1">
                    <a:lumMod val="50000"/>
                  </a:schemeClr>
                </a:solidFill>
                <a:latin typeface="Trebuchet MS"/>
                <a:cs typeface="Trebuchet MS"/>
              </a:rPr>
              <a:t> produttori </a:t>
            </a:r>
            <a:r>
              <a:rPr lang="it-IT" sz="2400" b="1" dirty="0">
                <a:solidFill>
                  <a:schemeClr val="accent6"/>
                </a:solidFill>
                <a:latin typeface="Trebuchet MS"/>
                <a:cs typeface="Trebuchet MS"/>
              </a:rPr>
              <a:t>sostenibili, locali, di piccola scala</a:t>
            </a:r>
            <a:r>
              <a:rPr lang="it-IT" sz="2400" b="1" dirty="0">
                <a:solidFill>
                  <a:schemeClr val="bg1">
                    <a:lumMod val="50000"/>
                  </a:schemeClr>
                </a:solidFill>
                <a:latin typeface="Trebuchet MS"/>
                <a:cs typeface="Trebuchet MS"/>
              </a:rPr>
              <a:t>;</a:t>
            </a:r>
          </a:p>
          <a:p>
            <a:endParaRPr lang="en-US" sz="2400" b="1" dirty="0">
              <a:solidFill>
                <a:schemeClr val="bg1">
                  <a:lumMod val="50000"/>
                </a:schemeClr>
              </a:solidFill>
              <a:latin typeface="Trebuchet MS"/>
              <a:cs typeface="Trebuchet MS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it-IT" sz="2400" b="1" dirty="0">
                <a:solidFill>
                  <a:schemeClr val="accent6"/>
                </a:solidFill>
                <a:latin typeface="Trebuchet MS"/>
                <a:cs typeface="Trebuchet MS"/>
              </a:rPr>
              <a:t>promuovere la sostenibilità</a:t>
            </a:r>
            <a:r>
              <a:rPr lang="it-IT" sz="2400" b="1" dirty="0">
                <a:solidFill>
                  <a:schemeClr val="bg1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lang="it-IT" sz="2400" b="1" dirty="0">
                <a:solidFill>
                  <a:schemeClr val="accent6"/>
                </a:solidFill>
                <a:latin typeface="Trebuchet MS"/>
                <a:cs typeface="Trebuchet MS"/>
              </a:rPr>
              <a:t>del consumo alimentare, </a:t>
            </a:r>
            <a:r>
              <a:rPr lang="it-IT" sz="2400" b="1" dirty="0">
                <a:solidFill>
                  <a:schemeClr val="bg1">
                    <a:lumMod val="50000"/>
                  </a:schemeClr>
                </a:solidFill>
                <a:latin typeface="Trebuchet MS"/>
                <a:cs typeface="Trebuchet MS"/>
              </a:rPr>
              <a:t>informando i consumatori sulla biodiversità, sull’impronta ambientale, su colture e pesca sostenibili, sul consumo responsabile della carne ecc.</a:t>
            </a:r>
            <a:br>
              <a:rPr lang="it-IT" sz="2400" b="1" dirty="0">
                <a:solidFill>
                  <a:schemeClr val="bg1">
                    <a:lumMod val="50000"/>
                  </a:schemeClr>
                </a:solidFill>
                <a:latin typeface="Trebuchet MS"/>
                <a:cs typeface="Trebuchet MS"/>
              </a:rPr>
            </a:br>
            <a:endParaRPr lang="it-IT" sz="2400" b="1" dirty="0">
              <a:solidFill>
                <a:schemeClr val="bg1">
                  <a:lumMod val="50000"/>
                </a:schemeClr>
              </a:solidFill>
              <a:latin typeface="Trebuchet MS"/>
              <a:cs typeface="Trebuchet MS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547804" y="1485710"/>
            <a:ext cx="49456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GB" sz="3200" b="1" dirty="0">
              <a:latin typeface="Trebuchet MS"/>
              <a:cs typeface="Trebuchet MS"/>
            </a:endParaRPr>
          </a:p>
          <a:p>
            <a:pPr algn="just"/>
            <a:endParaRPr lang="en-GB" sz="3200" b="1" dirty="0">
              <a:solidFill>
                <a:srgbClr val="92BF2B"/>
              </a:solidFill>
              <a:latin typeface="Trebuchet MS"/>
              <a:cs typeface="Trebuchet MS"/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586649" y="1089269"/>
            <a:ext cx="3884496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000" b="1" dirty="0">
                <a:latin typeface="Trebuchet MS"/>
                <a:cs typeface="Trebuchet MS"/>
              </a:rPr>
              <a:t>Qual è il loro ruolo</a:t>
            </a:r>
          </a:p>
          <a:p>
            <a:r>
              <a:rPr lang="it-IT" sz="3000" b="1" dirty="0">
                <a:latin typeface="Trebuchet MS"/>
                <a:cs typeface="Trebuchet MS"/>
              </a:rPr>
              <a:t>nella valorizzazione </a:t>
            </a:r>
          </a:p>
          <a:p>
            <a:r>
              <a:rPr lang="it-IT" sz="3000" b="1" dirty="0">
                <a:latin typeface="Trebuchet MS"/>
                <a:cs typeface="Trebuchet MS"/>
              </a:rPr>
              <a:t>del patrimonio culturale gastronomico? </a:t>
            </a:r>
          </a:p>
          <a:p>
            <a:endParaRPr lang="en-GB" sz="3200" b="1" dirty="0">
              <a:solidFill>
                <a:srgbClr val="92BF2B"/>
              </a:solidFill>
              <a:latin typeface="Trebuchet MS"/>
              <a:cs typeface="Trebuchet MS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196" t="1" r="38450" b="-1"/>
          <a:stretch/>
        </p:blipFill>
        <p:spPr>
          <a:xfrm>
            <a:off x="3578605" y="1387927"/>
            <a:ext cx="6966386" cy="1737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5424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547804" y="311895"/>
            <a:ext cx="39597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>
                <a:solidFill>
                  <a:srgbClr val="92BF2B"/>
                </a:solidFill>
                <a:latin typeface="Trebuchet MS"/>
                <a:cs typeface="Trebuchet MS"/>
              </a:rPr>
              <a:t>Turismo sostenibile</a:t>
            </a:r>
          </a:p>
        </p:txBody>
      </p:sp>
      <p:cxnSp>
        <p:nvCxnSpPr>
          <p:cNvPr id="6" name="Connettore diritto 5"/>
          <p:cNvCxnSpPr/>
          <p:nvPr/>
        </p:nvCxnSpPr>
        <p:spPr>
          <a:xfrm flipV="1">
            <a:off x="651714" y="1011418"/>
            <a:ext cx="9595755" cy="10437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/>
          <p:cNvSpPr txBox="1"/>
          <p:nvPr/>
        </p:nvSpPr>
        <p:spPr>
          <a:xfrm>
            <a:off x="547804" y="3135739"/>
            <a:ext cx="9754436" cy="23083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en-US" sz="2400" b="1" dirty="0">
              <a:solidFill>
                <a:schemeClr val="accent6"/>
              </a:solidFill>
              <a:latin typeface="Trebuchet MS"/>
              <a:cs typeface="Trebuchet MS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it-IT" sz="2000" b="1" dirty="0">
                <a:solidFill>
                  <a:schemeClr val="accent6"/>
                </a:solidFill>
                <a:latin typeface="Trebuchet MS"/>
                <a:cs typeface="Trebuchet MS"/>
              </a:rPr>
              <a:t>Effettuare un uso ottimale delle risorse ambientali</a:t>
            </a:r>
            <a:r>
              <a:rPr lang="it-IT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/>
                <a:cs typeface="Trebuchet MS"/>
              </a:rPr>
              <a:t>, mantenendo processi ecologici essenziali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it-IT" sz="2000" b="1" dirty="0">
                <a:solidFill>
                  <a:schemeClr val="accent6"/>
                </a:solidFill>
                <a:latin typeface="Trebuchet MS"/>
                <a:cs typeface="Trebuchet MS"/>
              </a:rPr>
              <a:t>Conservare il patrimonio naturale e la biodiversità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it-IT" sz="2000" b="1" dirty="0">
                <a:solidFill>
                  <a:schemeClr val="accent6"/>
                </a:solidFill>
                <a:latin typeface="Trebuchet MS"/>
                <a:cs typeface="Trebuchet MS"/>
              </a:rPr>
              <a:t>Rispettare l'autenticità socio-culturale </a:t>
            </a:r>
            <a:r>
              <a:rPr lang="it-IT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/>
                <a:cs typeface="Trebuchet MS"/>
              </a:rPr>
              <a:t>delle comunità ospitanti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it-IT" sz="2000" b="1" dirty="0">
                <a:solidFill>
                  <a:schemeClr val="accent6"/>
                </a:solidFill>
                <a:latin typeface="Trebuchet MS"/>
                <a:cs typeface="Trebuchet MS"/>
              </a:rPr>
              <a:t>Garantire operazioni economiche fattibili e a lungo termine, </a:t>
            </a:r>
            <a:r>
              <a:rPr lang="it-IT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/>
                <a:cs typeface="Trebuchet MS"/>
              </a:rPr>
              <a:t>offrendo benefici socio-economici a tutti gli stakeholder secondo un’equa ripartizione</a:t>
            </a:r>
          </a:p>
        </p:txBody>
      </p:sp>
      <p:sp>
        <p:nvSpPr>
          <p:cNvPr id="11" name="Rettangolo 10"/>
          <p:cNvSpPr/>
          <p:nvPr/>
        </p:nvSpPr>
        <p:spPr>
          <a:xfrm>
            <a:off x="547804" y="1485710"/>
            <a:ext cx="49456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GB" sz="3200" b="1" dirty="0">
              <a:latin typeface="Trebuchet MS"/>
              <a:cs typeface="Trebuchet MS"/>
            </a:endParaRPr>
          </a:p>
          <a:p>
            <a:pPr algn="just"/>
            <a:endParaRPr lang="en-GB" sz="3200" b="1" dirty="0">
              <a:solidFill>
                <a:srgbClr val="92BF2B"/>
              </a:solidFill>
              <a:latin typeface="Trebuchet MS"/>
              <a:cs typeface="Trebuchet MS"/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651714" y="1021855"/>
            <a:ext cx="4398665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000" b="1" dirty="0">
                <a:latin typeface="Trebuchet MS"/>
                <a:cs typeface="Trebuchet MS"/>
              </a:rPr>
              <a:t>Qual è il suo ruolo</a:t>
            </a:r>
          </a:p>
          <a:p>
            <a:r>
              <a:rPr lang="it-IT" sz="3000" b="1" dirty="0">
                <a:latin typeface="Trebuchet MS"/>
                <a:cs typeface="Trebuchet MS"/>
              </a:rPr>
              <a:t>nella valorizzazione </a:t>
            </a:r>
          </a:p>
          <a:p>
            <a:r>
              <a:rPr lang="it-IT" sz="3000" b="1" dirty="0">
                <a:latin typeface="Trebuchet MS"/>
                <a:cs typeface="Trebuchet MS"/>
              </a:rPr>
              <a:t>del patrimonio culturale gastronomico? 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43" t="419" r="24184" b="5749"/>
          <a:stretch/>
        </p:blipFill>
        <p:spPr>
          <a:xfrm>
            <a:off x="4430261" y="1251316"/>
            <a:ext cx="6202179" cy="1654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2209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547804" y="311895"/>
            <a:ext cx="23759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>
                <a:solidFill>
                  <a:srgbClr val="92BF2B"/>
                </a:solidFill>
                <a:latin typeface="Trebuchet MS"/>
                <a:cs typeface="Trebuchet MS"/>
              </a:rPr>
              <a:t>Educazione</a:t>
            </a:r>
          </a:p>
        </p:txBody>
      </p:sp>
      <p:cxnSp>
        <p:nvCxnSpPr>
          <p:cNvPr id="6" name="Connettore diritto 5"/>
          <p:cNvCxnSpPr/>
          <p:nvPr/>
        </p:nvCxnSpPr>
        <p:spPr>
          <a:xfrm flipV="1">
            <a:off x="547804" y="949039"/>
            <a:ext cx="9754436" cy="37495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/>
          <p:cNvSpPr txBox="1"/>
          <p:nvPr/>
        </p:nvSpPr>
        <p:spPr>
          <a:xfrm>
            <a:off x="547804" y="3228954"/>
            <a:ext cx="9754436" cy="31700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2000" b="1" dirty="0">
                <a:solidFill>
                  <a:schemeClr val="accent6"/>
                </a:solidFill>
                <a:latin typeface="Trebuchet MS"/>
                <a:cs typeface="Trebuchet MS"/>
              </a:rPr>
              <a:t>Riconoscere la tradizione culturale ed </a:t>
            </a:r>
            <a:r>
              <a:rPr lang="it-IT" sz="2000" b="1" dirty="0" err="1">
                <a:solidFill>
                  <a:schemeClr val="accent6"/>
                </a:solidFill>
                <a:latin typeface="Trebuchet MS"/>
                <a:cs typeface="Trebuchet MS"/>
              </a:rPr>
              <a:t>ecosistemica</a:t>
            </a:r>
            <a:r>
              <a:rPr lang="it-IT" sz="2000" b="1" dirty="0">
                <a:solidFill>
                  <a:schemeClr val="accent6"/>
                </a:solidFill>
                <a:latin typeface="Trebuchet MS"/>
                <a:cs typeface="Trebuchet MS"/>
              </a:rPr>
              <a:t> come bene comune </a:t>
            </a:r>
            <a:r>
              <a:rPr lang="it-IT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/>
                <a:cs typeface="Trebuchet MS"/>
              </a:rPr>
              <a:t>da valorizzare e trasmettere.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2000" b="1" dirty="0">
                <a:solidFill>
                  <a:schemeClr val="accent6"/>
                </a:solidFill>
                <a:latin typeface="Trebuchet MS"/>
                <a:cs typeface="Trebuchet MS"/>
              </a:rPr>
              <a:t>Aumentare la consapevolezza circa l’uso sostenibile del patrimonio culturale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2000" b="1" dirty="0">
                <a:solidFill>
                  <a:schemeClr val="accent6"/>
                </a:solidFill>
                <a:latin typeface="Trebuchet MS"/>
                <a:cs typeface="Trebuchet MS"/>
              </a:rPr>
              <a:t>Aumentare il senso di appartenenza al patrimonio culturale</a:t>
            </a:r>
            <a:r>
              <a:rPr lang="it-IT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/>
                <a:cs typeface="Trebuchet MS"/>
              </a:rPr>
              <a:t>, sviluppando progetti che promuovano cultura e emozioni attraverso la valorizzazione dei diversi elementi di un territorio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2000" b="1" dirty="0">
                <a:solidFill>
                  <a:schemeClr val="accent6"/>
                </a:solidFill>
                <a:latin typeface="Trebuchet MS"/>
                <a:cs typeface="Trebuchet MS"/>
              </a:rPr>
              <a:t>Sviluppare e promuovere reti </a:t>
            </a:r>
            <a:r>
              <a:rPr lang="it-IT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/>
                <a:cs typeface="Trebuchet MS"/>
              </a:rPr>
              <a:t>che includano scuole, autorità pubbliche, istituzioni culturali e il territorio in cui operano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2000" b="1" dirty="0">
                <a:solidFill>
                  <a:schemeClr val="accent6"/>
                </a:solidFill>
                <a:latin typeface="Trebuchet MS"/>
                <a:cs typeface="Trebuchet MS"/>
              </a:rPr>
              <a:t>Sviluppare “percorsi” </a:t>
            </a:r>
            <a:r>
              <a:rPr lang="it-IT" sz="2000" b="1">
                <a:solidFill>
                  <a:schemeClr val="accent6"/>
                </a:solidFill>
                <a:latin typeface="Trebuchet MS"/>
                <a:cs typeface="Trebuchet MS"/>
              </a:rPr>
              <a:t>esperienziali </a:t>
            </a:r>
            <a:r>
              <a:rPr lang="it-IT" sz="2000" b="1">
                <a:solidFill>
                  <a:schemeClr val="tx1">
                    <a:lumMod val="50000"/>
                    <a:lumOff val="50000"/>
                  </a:schemeClr>
                </a:solidFill>
                <a:latin typeface="Trebuchet MS"/>
                <a:cs typeface="Trebuchet MS"/>
              </a:rPr>
              <a:t>focalizzati </a:t>
            </a:r>
            <a:r>
              <a:rPr lang="it-IT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/>
                <a:cs typeface="Trebuchet MS"/>
              </a:rPr>
              <a:t>sulla comprensione dei territori come “bene culturale diffuso”</a:t>
            </a:r>
          </a:p>
        </p:txBody>
      </p:sp>
      <p:sp>
        <p:nvSpPr>
          <p:cNvPr id="11" name="Rettangolo 10"/>
          <p:cNvSpPr/>
          <p:nvPr/>
        </p:nvSpPr>
        <p:spPr>
          <a:xfrm>
            <a:off x="547804" y="1485710"/>
            <a:ext cx="49456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GB" sz="3200" b="1" dirty="0">
              <a:latin typeface="Trebuchet MS"/>
              <a:cs typeface="Trebuchet MS"/>
            </a:endParaRPr>
          </a:p>
          <a:p>
            <a:pPr algn="just"/>
            <a:endParaRPr lang="en-GB" sz="3200" b="1" dirty="0">
              <a:solidFill>
                <a:srgbClr val="92BF2B"/>
              </a:solidFill>
              <a:latin typeface="Trebuchet MS"/>
              <a:cs typeface="Trebuchet MS"/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724442" y="896670"/>
            <a:ext cx="4398665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000" b="1" dirty="0">
                <a:latin typeface="Trebuchet MS"/>
                <a:cs typeface="Trebuchet MS"/>
              </a:rPr>
              <a:t>Qual è il suo ruolo</a:t>
            </a:r>
          </a:p>
          <a:p>
            <a:r>
              <a:rPr lang="it-IT" sz="3000" b="1" dirty="0">
                <a:latin typeface="Trebuchet MS"/>
                <a:cs typeface="Trebuchet MS"/>
              </a:rPr>
              <a:t>nella valorizzazione </a:t>
            </a:r>
          </a:p>
          <a:p>
            <a:r>
              <a:rPr lang="it-IT" sz="3000" b="1" dirty="0">
                <a:latin typeface="Trebuchet MS"/>
                <a:cs typeface="Trebuchet MS"/>
              </a:rPr>
              <a:t>del patrimonio culturale gastronomico? </a:t>
            </a:r>
          </a:p>
          <a:p>
            <a:endParaRPr lang="en-GB" sz="3200" b="1" dirty="0">
              <a:solidFill>
                <a:srgbClr val="92BF2B"/>
              </a:solidFill>
              <a:latin typeface="Trebuchet MS"/>
              <a:cs typeface="Trebuchet MS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954" y="1136603"/>
            <a:ext cx="5070286" cy="1923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240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547804" y="2391713"/>
            <a:ext cx="9174930" cy="2436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40000"/>
              </a:lnSpc>
              <a:buFont typeface="Wingdings" panose="05000000000000000000" pitchFamily="2" charset="2"/>
              <a:buChar char="q"/>
            </a:pPr>
            <a:r>
              <a:rPr lang="it-IT" sz="2800" b="1" dirty="0">
                <a:solidFill>
                  <a:srgbClr val="92BF2B"/>
                </a:solidFill>
                <a:latin typeface="Trebuchet MS"/>
                <a:cs typeface="Trebuchet MS"/>
              </a:rPr>
              <a:t>Finalità del corso e fasi di progetto</a:t>
            </a:r>
          </a:p>
          <a:p>
            <a:pPr marL="457200" indent="-457200">
              <a:lnSpc>
                <a:spcPct val="140000"/>
              </a:lnSpc>
              <a:buFont typeface="Wingdings" panose="05000000000000000000" pitchFamily="2" charset="2"/>
              <a:buChar char="q"/>
            </a:pPr>
            <a:r>
              <a:rPr lang="it-IT" sz="2800" b="1" dirty="0">
                <a:solidFill>
                  <a:schemeClr val="bg1">
                    <a:lumMod val="50000"/>
                  </a:schemeClr>
                </a:solidFill>
                <a:latin typeface="Trebuchet MS"/>
                <a:cs typeface="Trebuchet MS"/>
              </a:rPr>
              <a:t>Valorizzazione: cosa significa?</a:t>
            </a:r>
          </a:p>
          <a:p>
            <a:pPr marL="457200" indent="-457200">
              <a:lnSpc>
                <a:spcPct val="140000"/>
              </a:lnSpc>
              <a:buFont typeface="Wingdings" panose="05000000000000000000" pitchFamily="2" charset="2"/>
              <a:buChar char="q"/>
            </a:pPr>
            <a:r>
              <a:rPr lang="it-IT" sz="2800" b="1" dirty="0">
                <a:solidFill>
                  <a:schemeClr val="bg1">
                    <a:lumMod val="50000"/>
                  </a:schemeClr>
                </a:solidFill>
                <a:latin typeface="Trebuchet MS"/>
                <a:cs typeface="Trebuchet MS"/>
              </a:rPr>
              <a:t>L’approccio di Slow </a:t>
            </a:r>
            <a:r>
              <a:rPr lang="it-IT" sz="2800" b="1" dirty="0" err="1">
                <a:solidFill>
                  <a:schemeClr val="bg1">
                    <a:lumMod val="50000"/>
                  </a:schemeClr>
                </a:solidFill>
                <a:latin typeface="Trebuchet MS"/>
                <a:cs typeface="Trebuchet MS"/>
              </a:rPr>
              <a:t>Food</a:t>
            </a:r>
            <a:r>
              <a:rPr lang="it-IT" sz="2800" b="1" dirty="0">
                <a:solidFill>
                  <a:schemeClr val="bg1">
                    <a:lumMod val="50000"/>
                  </a:schemeClr>
                </a:solidFill>
                <a:latin typeface="Trebuchet MS"/>
                <a:cs typeface="Trebuchet MS"/>
              </a:rPr>
              <a:t> alla valorizzazione</a:t>
            </a:r>
          </a:p>
          <a:p>
            <a:pPr marL="457200" indent="-457200">
              <a:lnSpc>
                <a:spcPct val="140000"/>
              </a:lnSpc>
              <a:buFont typeface="Wingdings" panose="05000000000000000000" pitchFamily="2" charset="2"/>
              <a:buChar char="q"/>
            </a:pPr>
            <a:r>
              <a:rPr lang="it-IT" sz="2800" b="1" dirty="0">
                <a:solidFill>
                  <a:schemeClr val="bg1">
                    <a:lumMod val="50000"/>
                  </a:schemeClr>
                </a:solidFill>
                <a:latin typeface="Trebuchet MS"/>
                <a:cs typeface="Trebuchet MS"/>
              </a:rPr>
              <a:t>Come valorizzare: 4 aree</a:t>
            </a:r>
          </a:p>
        </p:txBody>
      </p:sp>
      <p:pic>
        <p:nvPicPr>
          <p:cNvPr id="7" name="Immagine 6" descr="SlowFood-CE_CMYK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210" y="312702"/>
            <a:ext cx="1890958" cy="817046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532564" y="303187"/>
            <a:ext cx="821090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>
                <a:solidFill>
                  <a:srgbClr val="92BF2B"/>
                </a:solidFill>
                <a:latin typeface="Trebuchet MS"/>
                <a:cs typeface="Trebuchet MS"/>
              </a:rPr>
              <a:t>Corso di formazione sulla valorizzazione </a:t>
            </a:r>
          </a:p>
          <a:p>
            <a:r>
              <a:rPr lang="it-IT" sz="3200" b="1" dirty="0">
                <a:solidFill>
                  <a:srgbClr val="92BF2B"/>
                </a:solidFill>
                <a:latin typeface="Trebuchet MS"/>
                <a:cs typeface="Trebuchet MS"/>
              </a:rPr>
              <a:t>del patrimonio culturale gastronomico </a:t>
            </a:r>
          </a:p>
        </p:txBody>
      </p:sp>
      <p:cxnSp>
        <p:nvCxnSpPr>
          <p:cNvPr id="9" name="Connettore diritto 8"/>
          <p:cNvCxnSpPr/>
          <p:nvPr/>
        </p:nvCxnSpPr>
        <p:spPr>
          <a:xfrm>
            <a:off x="519972" y="1486562"/>
            <a:ext cx="8395428" cy="0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27595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791202" y="1199091"/>
            <a:ext cx="673269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100" dirty="0">
              <a:latin typeface="Trebuchet MS"/>
              <a:cs typeface="Trebuchet MS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452010" y="330708"/>
            <a:ext cx="249238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>
                <a:solidFill>
                  <a:srgbClr val="92BF2B"/>
                </a:solidFill>
                <a:latin typeface="Trebuchet MS"/>
                <a:cs typeface="Trebuchet MS"/>
              </a:rPr>
              <a:t>Finalità del corso 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5138056" y="2738815"/>
            <a:ext cx="69638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dirty="0">
                <a:latin typeface="Trebuchet MS"/>
                <a:cs typeface="Trebuchet MS"/>
              </a:rPr>
              <a:t>Il corso è finalizzato a fornire alcuni concetti di base e buone pratiche per una </a:t>
            </a:r>
            <a:r>
              <a:rPr lang="it-IT" sz="2400" dirty="0">
                <a:solidFill>
                  <a:srgbClr val="92BF2B"/>
                </a:solidFill>
                <a:latin typeface="Trebuchet MS"/>
                <a:cs typeface="Trebuchet MS"/>
              </a:rPr>
              <a:t>valorizzazione sostenibile</a:t>
            </a:r>
            <a:r>
              <a:rPr lang="it-IT" sz="2400" dirty="0">
                <a:latin typeface="Trebuchet MS"/>
                <a:cs typeface="Trebuchet MS"/>
              </a:rPr>
              <a:t> del patrimonio culturale gastronomico di un territorio </a:t>
            </a:r>
          </a:p>
        </p:txBody>
      </p:sp>
      <p:pic>
        <p:nvPicPr>
          <p:cNvPr id="7" name="Immagine 6" descr="SlowFood-CE_CMYK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210" y="312702"/>
            <a:ext cx="1890958" cy="817046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52" y="2468248"/>
            <a:ext cx="4659630" cy="2480126"/>
          </a:xfrm>
          <a:prstGeom prst="rect">
            <a:avLst/>
          </a:prstGeom>
        </p:spPr>
      </p:pic>
      <p:cxnSp>
        <p:nvCxnSpPr>
          <p:cNvPr id="8" name="Connettore diritto 7"/>
          <p:cNvCxnSpPr/>
          <p:nvPr/>
        </p:nvCxnSpPr>
        <p:spPr>
          <a:xfrm flipV="1">
            <a:off x="519972" y="994000"/>
            <a:ext cx="7209433" cy="10437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3711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vale 20"/>
          <p:cNvSpPr/>
          <p:nvPr/>
        </p:nvSpPr>
        <p:spPr>
          <a:xfrm>
            <a:off x="291746" y="3228960"/>
            <a:ext cx="2051169" cy="1941361"/>
          </a:xfrm>
          <a:prstGeom prst="ellipse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dirty="0">
              <a:solidFill>
                <a:schemeClr val="tx1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3791202" y="1199091"/>
            <a:ext cx="673269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100" dirty="0">
              <a:latin typeface="Trebuchet MS"/>
              <a:cs typeface="Trebuchet MS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452010" y="330708"/>
            <a:ext cx="28280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>
                <a:solidFill>
                  <a:srgbClr val="92BF2B"/>
                </a:solidFill>
                <a:latin typeface="Trebuchet MS"/>
                <a:cs typeface="Trebuchet MS"/>
              </a:rPr>
              <a:t>Fasi di progetto</a:t>
            </a:r>
          </a:p>
        </p:txBody>
      </p:sp>
      <p:pic>
        <p:nvPicPr>
          <p:cNvPr id="7" name="Immagine 6" descr="SlowFood-CE_CMYK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210" y="312702"/>
            <a:ext cx="1890958" cy="817046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452011" y="1429017"/>
            <a:ext cx="113132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400" dirty="0">
                <a:latin typeface="Trebuchet MS"/>
                <a:cs typeface="Trebuchet MS"/>
              </a:rPr>
              <a:t>Siamo nella </a:t>
            </a:r>
            <a:r>
              <a:rPr lang="it-IT" sz="2400" dirty="0">
                <a:solidFill>
                  <a:srgbClr val="92BF2B"/>
                </a:solidFill>
                <a:latin typeface="Trebuchet MS"/>
                <a:cs typeface="Trebuchet MS"/>
              </a:rPr>
              <a:t>seconda fase </a:t>
            </a:r>
            <a:r>
              <a:rPr lang="it-IT" sz="2400" dirty="0">
                <a:latin typeface="Trebuchet MS"/>
                <a:cs typeface="Trebuchet MS"/>
              </a:rPr>
              <a:t>di sviluppo del progetto Slow </a:t>
            </a:r>
            <a:r>
              <a:rPr lang="it-IT" sz="2400" dirty="0" err="1">
                <a:latin typeface="Trebuchet MS"/>
                <a:cs typeface="Trebuchet MS"/>
              </a:rPr>
              <a:t>Food</a:t>
            </a:r>
            <a:r>
              <a:rPr lang="it-IT" sz="2400" dirty="0">
                <a:latin typeface="Trebuchet MS"/>
                <a:cs typeface="Trebuchet MS"/>
              </a:rPr>
              <a:t>-CE</a:t>
            </a:r>
          </a:p>
        </p:txBody>
      </p:sp>
      <p:sp>
        <p:nvSpPr>
          <p:cNvPr id="11" name="Ovale 10"/>
          <p:cNvSpPr/>
          <p:nvPr/>
        </p:nvSpPr>
        <p:spPr>
          <a:xfrm>
            <a:off x="3692457" y="3242025"/>
            <a:ext cx="2051169" cy="1941361"/>
          </a:xfrm>
          <a:prstGeom prst="ellipse">
            <a:avLst/>
          </a:prstGeom>
          <a:solidFill>
            <a:schemeClr val="bg1">
              <a:lumMod val="85000"/>
            </a:schemeClr>
          </a:solidFill>
          <a:ln w="38100">
            <a:solidFill>
              <a:srgbClr val="92BF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dirty="0">
              <a:solidFill>
                <a:schemeClr val="tx1"/>
              </a:solidFill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615052" y="3862191"/>
            <a:ext cx="14978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/>
              <a:t>IDENTIFICAZIONE/MAPPATURA </a:t>
            </a:r>
          </a:p>
        </p:txBody>
      </p:sp>
      <p:sp>
        <p:nvSpPr>
          <p:cNvPr id="17" name="CasellaDiTesto 16"/>
          <p:cNvSpPr txBox="1"/>
          <p:nvPr/>
        </p:nvSpPr>
        <p:spPr>
          <a:xfrm>
            <a:off x="515527" y="5206722"/>
            <a:ext cx="1853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/>
              <a:t>WPT1</a:t>
            </a:r>
          </a:p>
        </p:txBody>
      </p:sp>
      <p:sp>
        <p:nvSpPr>
          <p:cNvPr id="18" name="CasellaDiTesto 17"/>
          <p:cNvSpPr txBox="1"/>
          <p:nvPr/>
        </p:nvSpPr>
        <p:spPr>
          <a:xfrm>
            <a:off x="3791202" y="5183386"/>
            <a:ext cx="1853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/>
              <a:t>WPT2</a:t>
            </a:r>
          </a:p>
        </p:txBody>
      </p:sp>
      <p:sp>
        <p:nvSpPr>
          <p:cNvPr id="19" name="CasellaDiTesto 18"/>
          <p:cNvSpPr txBox="1"/>
          <p:nvPr/>
        </p:nvSpPr>
        <p:spPr>
          <a:xfrm>
            <a:off x="3535390" y="3939135"/>
            <a:ext cx="2307401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300" b="1" dirty="0"/>
              <a:t>VALORIZZAZIONE</a:t>
            </a:r>
          </a:p>
        </p:txBody>
      </p:sp>
      <p:sp>
        <p:nvSpPr>
          <p:cNvPr id="23" name="Ovale 22"/>
          <p:cNvSpPr/>
          <p:nvPr/>
        </p:nvSpPr>
        <p:spPr>
          <a:xfrm>
            <a:off x="6674604" y="3228959"/>
            <a:ext cx="2051169" cy="1941361"/>
          </a:xfrm>
          <a:prstGeom prst="ellipse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dirty="0">
              <a:solidFill>
                <a:schemeClr val="tx1"/>
              </a:solidFill>
            </a:endParaRPr>
          </a:p>
        </p:txBody>
      </p:sp>
      <p:sp>
        <p:nvSpPr>
          <p:cNvPr id="24" name="Ovale 23"/>
          <p:cNvSpPr/>
          <p:nvPr/>
        </p:nvSpPr>
        <p:spPr>
          <a:xfrm>
            <a:off x="9656751" y="3242025"/>
            <a:ext cx="2051169" cy="1941361"/>
          </a:xfrm>
          <a:prstGeom prst="ellipse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dirty="0">
              <a:solidFill>
                <a:schemeClr val="tx1"/>
              </a:solidFill>
            </a:endParaRPr>
          </a:p>
        </p:txBody>
      </p:sp>
      <p:sp>
        <p:nvSpPr>
          <p:cNvPr id="25" name="Connettore pagina esterna 24"/>
          <p:cNvSpPr/>
          <p:nvPr/>
        </p:nvSpPr>
        <p:spPr>
          <a:xfrm>
            <a:off x="4427302" y="2206923"/>
            <a:ext cx="589197" cy="894519"/>
          </a:xfrm>
          <a:prstGeom prst="flowChartOffpageConnector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>
                <a:solidFill>
                  <a:schemeClr val="tx1"/>
                </a:solidFill>
              </a:rPr>
              <a:t>Noi siamo qui</a:t>
            </a:r>
          </a:p>
        </p:txBody>
      </p:sp>
      <p:sp>
        <p:nvSpPr>
          <p:cNvPr id="26" name="CasellaDiTesto 25"/>
          <p:cNvSpPr txBox="1"/>
          <p:nvPr/>
        </p:nvSpPr>
        <p:spPr>
          <a:xfrm>
            <a:off x="6951251" y="3981743"/>
            <a:ext cx="14978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/>
              <a:t>AZIONE PILOTA</a:t>
            </a:r>
          </a:p>
        </p:txBody>
      </p:sp>
      <p:sp>
        <p:nvSpPr>
          <p:cNvPr id="28" name="CasellaDiTesto 27"/>
          <p:cNvSpPr txBox="1"/>
          <p:nvPr/>
        </p:nvSpPr>
        <p:spPr>
          <a:xfrm>
            <a:off x="9959210" y="3981743"/>
            <a:ext cx="14978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/>
              <a:t>STRATEGIA TRANSAZIONALE </a:t>
            </a:r>
          </a:p>
          <a:p>
            <a:pPr algn="ctr"/>
            <a:endParaRPr lang="it-IT" sz="1400"/>
          </a:p>
        </p:txBody>
      </p:sp>
      <p:cxnSp>
        <p:nvCxnSpPr>
          <p:cNvPr id="29" name="Connettore diritto 28"/>
          <p:cNvCxnSpPr/>
          <p:nvPr/>
        </p:nvCxnSpPr>
        <p:spPr>
          <a:xfrm flipV="1">
            <a:off x="519972" y="994000"/>
            <a:ext cx="7209433" cy="10437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sellaDiTesto 19"/>
          <p:cNvSpPr txBox="1"/>
          <p:nvPr/>
        </p:nvSpPr>
        <p:spPr>
          <a:xfrm>
            <a:off x="6773486" y="5205777"/>
            <a:ext cx="1853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/>
              <a:t>WPT3</a:t>
            </a:r>
          </a:p>
        </p:txBody>
      </p:sp>
      <p:sp>
        <p:nvSpPr>
          <p:cNvPr id="22" name="CasellaDiTesto 21"/>
          <p:cNvSpPr txBox="1"/>
          <p:nvPr/>
        </p:nvSpPr>
        <p:spPr>
          <a:xfrm>
            <a:off x="9825767" y="5248169"/>
            <a:ext cx="1853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/>
              <a:t>WPT4</a:t>
            </a:r>
          </a:p>
        </p:txBody>
      </p:sp>
    </p:spTree>
    <p:extLst>
      <p:ext uri="{BB962C8B-B14F-4D97-AF65-F5344CB8AC3E}">
        <p14:creationId xmlns:p14="http://schemas.microsoft.com/office/powerpoint/2010/main" val="34101797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547803" y="2060787"/>
            <a:ext cx="8503599" cy="2436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40000"/>
              </a:lnSpc>
              <a:buFont typeface="Wingdings" panose="05000000000000000000" pitchFamily="2" charset="2"/>
              <a:buChar char="q"/>
            </a:pPr>
            <a:r>
              <a:rPr lang="it-IT" sz="2800" b="1" dirty="0">
                <a:solidFill>
                  <a:schemeClr val="bg1">
                    <a:lumMod val="50000"/>
                  </a:schemeClr>
                </a:solidFill>
                <a:latin typeface="Trebuchet MS"/>
                <a:cs typeface="Trebuchet MS"/>
              </a:rPr>
              <a:t>Finalità del corso e fasi di progetto</a:t>
            </a:r>
          </a:p>
          <a:p>
            <a:pPr marL="457200" indent="-457200">
              <a:lnSpc>
                <a:spcPct val="140000"/>
              </a:lnSpc>
              <a:buFont typeface="Wingdings" panose="05000000000000000000" pitchFamily="2" charset="2"/>
              <a:buChar char="q"/>
            </a:pPr>
            <a:r>
              <a:rPr lang="it-IT" sz="2800" b="1" dirty="0">
                <a:solidFill>
                  <a:srgbClr val="92BF2B"/>
                </a:solidFill>
                <a:latin typeface="Trebuchet MS"/>
                <a:cs typeface="Trebuchet MS"/>
              </a:rPr>
              <a:t>Valorizzazione: cosa significa?</a:t>
            </a:r>
          </a:p>
          <a:p>
            <a:pPr marL="457200" indent="-457200">
              <a:lnSpc>
                <a:spcPct val="140000"/>
              </a:lnSpc>
              <a:buFont typeface="Wingdings" panose="05000000000000000000" pitchFamily="2" charset="2"/>
              <a:buChar char="q"/>
            </a:pPr>
            <a:r>
              <a:rPr lang="it-IT" sz="2800" b="1" dirty="0">
                <a:solidFill>
                  <a:schemeClr val="bg1">
                    <a:lumMod val="50000"/>
                  </a:schemeClr>
                </a:solidFill>
                <a:latin typeface="Trebuchet MS"/>
                <a:cs typeface="Trebuchet MS"/>
              </a:rPr>
              <a:t>L’approccio di Slow </a:t>
            </a:r>
            <a:r>
              <a:rPr lang="it-IT" sz="2800" b="1" dirty="0" err="1">
                <a:solidFill>
                  <a:schemeClr val="bg1">
                    <a:lumMod val="50000"/>
                  </a:schemeClr>
                </a:solidFill>
                <a:latin typeface="Trebuchet MS"/>
                <a:cs typeface="Trebuchet MS"/>
              </a:rPr>
              <a:t>Food</a:t>
            </a:r>
            <a:r>
              <a:rPr lang="it-IT" sz="2800" b="1" dirty="0">
                <a:solidFill>
                  <a:schemeClr val="bg1">
                    <a:lumMod val="50000"/>
                  </a:schemeClr>
                </a:solidFill>
                <a:latin typeface="Trebuchet MS"/>
                <a:cs typeface="Trebuchet MS"/>
              </a:rPr>
              <a:t> alla valorizzazione</a:t>
            </a:r>
          </a:p>
          <a:p>
            <a:pPr marL="457200" indent="-457200">
              <a:lnSpc>
                <a:spcPct val="140000"/>
              </a:lnSpc>
              <a:buFont typeface="Wingdings" panose="05000000000000000000" pitchFamily="2" charset="2"/>
              <a:buChar char="q"/>
            </a:pPr>
            <a:r>
              <a:rPr lang="it-IT" sz="2800" b="1" dirty="0">
                <a:solidFill>
                  <a:schemeClr val="bg1">
                    <a:lumMod val="50000"/>
                  </a:schemeClr>
                </a:solidFill>
                <a:latin typeface="Trebuchet MS"/>
                <a:cs typeface="Trebuchet MS"/>
              </a:rPr>
              <a:t>Come valorizzare: 4 aree</a:t>
            </a:r>
          </a:p>
        </p:txBody>
      </p:sp>
      <p:pic>
        <p:nvPicPr>
          <p:cNvPr id="7" name="Immagine 6" descr="SlowFood-CE_CMYK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210" y="312702"/>
            <a:ext cx="1890958" cy="817046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547804" y="311895"/>
            <a:ext cx="807304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>
                <a:solidFill>
                  <a:srgbClr val="92BF2B"/>
                </a:solidFill>
                <a:latin typeface="Trebuchet MS"/>
                <a:cs typeface="Trebuchet MS"/>
              </a:rPr>
              <a:t>Corso di formazione sulla valorizzazione </a:t>
            </a:r>
          </a:p>
          <a:p>
            <a:r>
              <a:rPr lang="it-IT" sz="3200" b="1" dirty="0">
                <a:solidFill>
                  <a:srgbClr val="92BF2B"/>
                </a:solidFill>
                <a:latin typeface="Trebuchet MS"/>
                <a:cs typeface="Trebuchet MS"/>
              </a:rPr>
              <a:t>del patrimonio culturale gastronomico </a:t>
            </a:r>
          </a:p>
        </p:txBody>
      </p:sp>
      <p:cxnSp>
        <p:nvCxnSpPr>
          <p:cNvPr id="8" name="Connettore diritto 7"/>
          <p:cNvCxnSpPr/>
          <p:nvPr/>
        </p:nvCxnSpPr>
        <p:spPr>
          <a:xfrm flipV="1">
            <a:off x="519972" y="1425800"/>
            <a:ext cx="7209433" cy="10437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4048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4043489" y="961258"/>
            <a:ext cx="673269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100" dirty="0">
              <a:latin typeface="Trebuchet MS"/>
              <a:cs typeface="Trebuchet MS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201423" y="252979"/>
            <a:ext cx="64604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>
                <a:solidFill>
                  <a:srgbClr val="92BF2B"/>
                </a:solidFill>
                <a:latin typeface="Trebuchet MS"/>
                <a:cs typeface="Trebuchet MS"/>
              </a:rPr>
              <a:t>Valorizzazione: cosa significa?</a:t>
            </a:r>
          </a:p>
        </p:txBody>
      </p:sp>
      <p:pic>
        <p:nvPicPr>
          <p:cNvPr id="7" name="Immagine 6" descr="SlowFood-CE_CMYK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210" y="312702"/>
            <a:ext cx="1890958" cy="817046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6096000" y="1376756"/>
            <a:ext cx="566057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Tutte le </a:t>
            </a:r>
            <a:r>
              <a:rPr lang="it-IT" sz="2400" b="1" dirty="0">
                <a:solidFill>
                  <a:srgbClr val="92BF2B"/>
                </a:solidFill>
                <a:latin typeface="+mj-lt"/>
                <a:cs typeface="Trebuchet MS"/>
              </a:rPr>
              <a:t>tecniche</a:t>
            </a:r>
            <a:r>
              <a:rPr lang="it-IT" sz="2400" dirty="0"/>
              <a:t> e le </a:t>
            </a:r>
            <a:r>
              <a:rPr lang="it-IT" sz="2400" b="1" dirty="0">
                <a:solidFill>
                  <a:srgbClr val="92BF2B"/>
                </a:solidFill>
                <a:latin typeface="+mj-lt"/>
                <a:cs typeface="Trebuchet MS"/>
              </a:rPr>
              <a:t>metodologie</a:t>
            </a:r>
            <a:r>
              <a:rPr lang="it-IT" sz="2400" dirty="0"/>
              <a:t> che aumentano il valore di un prodotto e la </a:t>
            </a:r>
            <a:r>
              <a:rPr lang="it-IT" sz="2400" b="1" dirty="0">
                <a:solidFill>
                  <a:srgbClr val="92BF2B"/>
                </a:solidFill>
                <a:latin typeface="+mj-lt"/>
                <a:cs typeface="Trebuchet MS"/>
              </a:rPr>
              <a:t> gestione e promozione </a:t>
            </a:r>
            <a:r>
              <a:rPr lang="it-IT" sz="2400" dirty="0"/>
              <a:t>mediante cui si trasmette questo valore ai beneficiari.</a:t>
            </a:r>
          </a:p>
          <a:p>
            <a:r>
              <a:rPr lang="it-IT" sz="2400" dirty="0"/>
              <a:t>La valorizzazione è anche l’</a:t>
            </a:r>
            <a:r>
              <a:rPr lang="it-IT" sz="2400" b="1" dirty="0">
                <a:solidFill>
                  <a:srgbClr val="92BF2B"/>
                </a:solidFill>
                <a:latin typeface="+mj-lt"/>
              </a:rPr>
              <a:t>educazione</a:t>
            </a:r>
            <a:r>
              <a:rPr lang="it-IT" sz="2400" dirty="0"/>
              <a:t> che serve ad aumentare la conoscenza e,</a:t>
            </a:r>
          </a:p>
          <a:p>
            <a:r>
              <a:rPr lang="it-IT" sz="2400" dirty="0"/>
              <a:t>di conseguenza, la capacità di beneficiarne. </a:t>
            </a:r>
          </a:p>
          <a:p>
            <a:endParaRPr lang="it-IT" sz="2400" dirty="0">
              <a:latin typeface="Trebuchet MS"/>
              <a:cs typeface="Trebuchet MS"/>
            </a:endParaRPr>
          </a:p>
        </p:txBody>
      </p:sp>
      <p:cxnSp>
        <p:nvCxnSpPr>
          <p:cNvPr id="9" name="Connettore diritto 8"/>
          <p:cNvCxnSpPr/>
          <p:nvPr/>
        </p:nvCxnSpPr>
        <p:spPr>
          <a:xfrm flipV="1">
            <a:off x="201423" y="961258"/>
            <a:ext cx="9595755" cy="10437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59" y="1376756"/>
            <a:ext cx="5894577" cy="3527536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115811" y="4904292"/>
            <a:ext cx="690728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2400" dirty="0">
              <a:latin typeface="Trebuchet MS"/>
              <a:cs typeface="Trebuchet MS"/>
            </a:endParaRPr>
          </a:p>
          <a:p>
            <a:r>
              <a:rPr lang="it-IT" sz="2400" dirty="0">
                <a:latin typeface="Trebuchet MS"/>
                <a:cs typeface="Trebuchet MS"/>
              </a:rPr>
              <a:t>Cosa si valorizza: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it-IT" sz="2400" b="1" dirty="0">
                <a:solidFill>
                  <a:srgbClr val="92BF2B"/>
                </a:solidFill>
                <a:latin typeface="+mj-lt"/>
                <a:cs typeface="Trebuchet MS"/>
              </a:rPr>
              <a:t>Beni materiali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it-IT" sz="2400" b="1" dirty="0">
                <a:solidFill>
                  <a:srgbClr val="92BF2B"/>
                </a:solidFill>
                <a:latin typeface="+mj-lt"/>
                <a:cs typeface="Trebuchet MS"/>
              </a:rPr>
              <a:t>Beni immateriali </a:t>
            </a:r>
            <a:r>
              <a:rPr lang="it-IT" dirty="0">
                <a:latin typeface="Trebuchet MS"/>
                <a:cs typeface="Trebuchet MS"/>
              </a:rPr>
              <a:t>(tradizioni, conoscenza …)</a:t>
            </a:r>
          </a:p>
          <a:p>
            <a:endParaRPr lang="it-IT" sz="2400" dirty="0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8054409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547803" y="2060787"/>
            <a:ext cx="10780597" cy="2505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40000"/>
              </a:lnSpc>
              <a:buFont typeface="Wingdings" panose="05000000000000000000" pitchFamily="2" charset="2"/>
              <a:buChar char="q"/>
            </a:pPr>
            <a:r>
              <a:rPr lang="it-IT" sz="2800" b="1" dirty="0">
                <a:solidFill>
                  <a:schemeClr val="bg1">
                    <a:lumMod val="50000"/>
                  </a:schemeClr>
                </a:solidFill>
                <a:latin typeface="Trebuchet MS"/>
                <a:cs typeface="Trebuchet MS"/>
              </a:rPr>
              <a:t>Finalità del corso e fasi di progetto</a:t>
            </a:r>
          </a:p>
          <a:p>
            <a:pPr marL="457200" indent="-457200">
              <a:lnSpc>
                <a:spcPct val="140000"/>
              </a:lnSpc>
              <a:buFont typeface="Wingdings" panose="05000000000000000000" pitchFamily="2" charset="2"/>
              <a:buChar char="q"/>
            </a:pPr>
            <a:r>
              <a:rPr lang="it-IT" sz="2800" b="1" dirty="0">
                <a:solidFill>
                  <a:schemeClr val="bg1">
                    <a:lumMod val="50000"/>
                  </a:schemeClr>
                </a:solidFill>
                <a:latin typeface="Trebuchet MS"/>
                <a:cs typeface="Trebuchet MS"/>
              </a:rPr>
              <a:t>Valorizzazione: cosa significa?</a:t>
            </a:r>
          </a:p>
          <a:p>
            <a:pPr marL="457200" indent="-457200">
              <a:lnSpc>
                <a:spcPct val="140000"/>
              </a:lnSpc>
              <a:buFont typeface="Wingdings" panose="05000000000000000000" pitchFamily="2" charset="2"/>
              <a:buChar char="q"/>
            </a:pPr>
            <a:r>
              <a:rPr lang="it-IT" sz="2800" b="1" dirty="0">
                <a:solidFill>
                  <a:srgbClr val="92BF2B"/>
                </a:solidFill>
                <a:latin typeface="Trebuchet MS"/>
                <a:cs typeface="Trebuchet MS"/>
              </a:rPr>
              <a:t>L’approccio di Slow </a:t>
            </a:r>
            <a:r>
              <a:rPr lang="it-IT" sz="2800" b="1" dirty="0" err="1">
                <a:solidFill>
                  <a:srgbClr val="92BF2B"/>
                </a:solidFill>
                <a:latin typeface="Trebuchet MS"/>
                <a:cs typeface="Trebuchet MS"/>
              </a:rPr>
              <a:t>Food</a:t>
            </a:r>
            <a:r>
              <a:rPr lang="it-IT" sz="2800" b="1" dirty="0">
                <a:solidFill>
                  <a:srgbClr val="92BF2B"/>
                </a:solidFill>
                <a:latin typeface="Trebuchet MS"/>
                <a:cs typeface="Trebuchet MS"/>
              </a:rPr>
              <a:t> alla valorizzazione</a:t>
            </a:r>
          </a:p>
          <a:p>
            <a:pPr marL="457200" indent="-457200">
              <a:lnSpc>
                <a:spcPct val="140000"/>
              </a:lnSpc>
              <a:buFont typeface="Wingdings" panose="05000000000000000000" pitchFamily="2" charset="2"/>
              <a:buChar char="q"/>
            </a:pPr>
            <a:r>
              <a:rPr lang="it-IT" sz="2800" b="1" dirty="0">
                <a:solidFill>
                  <a:schemeClr val="bg1">
                    <a:lumMod val="50000"/>
                  </a:schemeClr>
                </a:solidFill>
                <a:latin typeface="Trebuchet MS"/>
                <a:cs typeface="Trebuchet MS"/>
              </a:rPr>
              <a:t>Come valorizzare: 4 aree</a:t>
            </a:r>
          </a:p>
        </p:txBody>
      </p:sp>
      <p:pic>
        <p:nvPicPr>
          <p:cNvPr id="7" name="Immagine 6" descr="SlowFood-CE_CMYK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210" y="312702"/>
            <a:ext cx="1890958" cy="817046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547804" y="311895"/>
            <a:ext cx="807304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>
                <a:solidFill>
                  <a:srgbClr val="92BF2B"/>
                </a:solidFill>
                <a:latin typeface="Trebuchet MS"/>
                <a:cs typeface="Trebuchet MS"/>
              </a:rPr>
              <a:t>Corso di formazione sulla valorizzazione </a:t>
            </a:r>
          </a:p>
          <a:p>
            <a:r>
              <a:rPr lang="it-IT" sz="3200" b="1" dirty="0">
                <a:solidFill>
                  <a:srgbClr val="92BF2B"/>
                </a:solidFill>
                <a:latin typeface="Trebuchet MS"/>
                <a:cs typeface="Trebuchet MS"/>
              </a:rPr>
              <a:t>del patrimonio culturale gastronomico </a:t>
            </a:r>
          </a:p>
        </p:txBody>
      </p:sp>
      <p:cxnSp>
        <p:nvCxnSpPr>
          <p:cNvPr id="8" name="Connettore diritto 7"/>
          <p:cNvCxnSpPr/>
          <p:nvPr/>
        </p:nvCxnSpPr>
        <p:spPr>
          <a:xfrm flipV="1">
            <a:off x="519972" y="1451200"/>
            <a:ext cx="7209433" cy="10437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35852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791202" y="1380147"/>
            <a:ext cx="673269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100" dirty="0">
              <a:latin typeface="Trebuchet MS"/>
              <a:cs typeface="Trebuchet MS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452010" y="330708"/>
            <a:ext cx="86691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>
                <a:solidFill>
                  <a:srgbClr val="92BF2B"/>
                </a:solidFill>
                <a:latin typeface="Trebuchet MS"/>
                <a:cs typeface="Trebuchet MS"/>
              </a:rPr>
              <a:t>L’approccio di Slow </a:t>
            </a:r>
            <a:r>
              <a:rPr lang="it-IT" sz="3200" b="1" dirty="0" err="1">
                <a:solidFill>
                  <a:srgbClr val="92BF2B"/>
                </a:solidFill>
                <a:latin typeface="Trebuchet MS"/>
                <a:cs typeface="Trebuchet MS"/>
              </a:rPr>
              <a:t>Food</a:t>
            </a:r>
            <a:r>
              <a:rPr lang="it-IT" sz="3200" b="1" dirty="0">
                <a:solidFill>
                  <a:srgbClr val="92BF2B"/>
                </a:solidFill>
                <a:latin typeface="Trebuchet MS"/>
                <a:cs typeface="Trebuchet MS"/>
              </a:rPr>
              <a:t> alla valorizzazione</a:t>
            </a:r>
          </a:p>
        </p:txBody>
      </p:sp>
      <p:pic>
        <p:nvPicPr>
          <p:cNvPr id="7" name="Immagine 6" descr="SlowFood-CE_CMYK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210" y="312702"/>
            <a:ext cx="1890958" cy="817046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519972" y="3615525"/>
            <a:ext cx="242726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400" b="1">
                <a:solidFill>
                  <a:srgbClr val="92BF2B"/>
                </a:solidFill>
                <a:latin typeface="Trebuchet MS"/>
                <a:cs typeface="Trebuchet MS"/>
              </a:rPr>
              <a:t>1. BUONO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589059" y="4787067"/>
            <a:ext cx="734707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400" b="1" dirty="0">
                <a:solidFill>
                  <a:srgbClr val="92BF2B"/>
                </a:solidFill>
                <a:latin typeface="Trebuchet MS"/>
                <a:cs typeface="Trebuchet MS"/>
              </a:rPr>
              <a:t>2. A RISCHIO DI ESTINZIONE</a:t>
            </a:r>
          </a:p>
        </p:txBody>
      </p:sp>
      <p:sp>
        <p:nvSpPr>
          <p:cNvPr id="12" name="Rettangolo 11"/>
          <p:cNvSpPr/>
          <p:nvPr/>
        </p:nvSpPr>
        <p:spPr>
          <a:xfrm>
            <a:off x="519972" y="1505458"/>
            <a:ext cx="10589622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3200" b="1" dirty="0">
                <a:latin typeface="Trebuchet MS"/>
                <a:cs typeface="Trebuchet MS"/>
              </a:rPr>
              <a:t>Cosa valorizzare?</a:t>
            </a:r>
          </a:p>
          <a:p>
            <a:pPr algn="just"/>
            <a:endParaRPr lang="en-GB" sz="3200" b="1" dirty="0">
              <a:solidFill>
                <a:srgbClr val="92BF2B"/>
              </a:solidFill>
              <a:latin typeface="Trebuchet MS"/>
              <a:cs typeface="Trebuchet MS"/>
            </a:endParaRPr>
          </a:p>
          <a:p>
            <a:pPr algn="just"/>
            <a:r>
              <a:rPr lang="it-IT" sz="2800" dirty="0">
                <a:latin typeface="Trebuchet MS"/>
                <a:cs typeface="Trebuchet MS"/>
              </a:rPr>
              <a:t>2 criteri principali per un prodotto alimentare  </a:t>
            </a:r>
          </a:p>
        </p:txBody>
      </p:sp>
      <p:cxnSp>
        <p:nvCxnSpPr>
          <p:cNvPr id="13" name="Connettore diritto 12"/>
          <p:cNvCxnSpPr/>
          <p:nvPr/>
        </p:nvCxnSpPr>
        <p:spPr>
          <a:xfrm flipV="1">
            <a:off x="519972" y="994000"/>
            <a:ext cx="7209433" cy="10437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53922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tangolo arrotondato 12"/>
          <p:cNvSpPr/>
          <p:nvPr/>
        </p:nvSpPr>
        <p:spPr>
          <a:xfrm>
            <a:off x="3159895" y="2724854"/>
            <a:ext cx="3916311" cy="333304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ttangolo arrotondato 15"/>
          <p:cNvSpPr/>
          <p:nvPr/>
        </p:nvSpPr>
        <p:spPr>
          <a:xfrm>
            <a:off x="7221117" y="2724854"/>
            <a:ext cx="4708167" cy="333304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Rettangolo arrotondato 1"/>
          <p:cNvSpPr/>
          <p:nvPr/>
        </p:nvSpPr>
        <p:spPr>
          <a:xfrm>
            <a:off x="264972" y="2763982"/>
            <a:ext cx="2580750" cy="333304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3791202" y="1199091"/>
            <a:ext cx="673269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100" dirty="0">
              <a:latin typeface="Trebuchet MS"/>
              <a:cs typeface="Trebuchet MS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452010" y="330708"/>
            <a:ext cx="86691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>
                <a:solidFill>
                  <a:srgbClr val="92BF2B"/>
                </a:solidFill>
                <a:latin typeface="Trebuchet MS"/>
                <a:cs typeface="Trebuchet MS"/>
              </a:rPr>
              <a:t>L’approccio di Slow </a:t>
            </a:r>
            <a:r>
              <a:rPr lang="it-IT" sz="3200" b="1" dirty="0" err="1">
                <a:solidFill>
                  <a:srgbClr val="92BF2B"/>
                </a:solidFill>
                <a:latin typeface="Trebuchet MS"/>
                <a:cs typeface="Trebuchet MS"/>
              </a:rPr>
              <a:t>Food</a:t>
            </a:r>
            <a:r>
              <a:rPr lang="it-IT" sz="3200" b="1" dirty="0">
                <a:solidFill>
                  <a:srgbClr val="92BF2B"/>
                </a:solidFill>
                <a:latin typeface="Trebuchet MS"/>
                <a:cs typeface="Trebuchet MS"/>
              </a:rPr>
              <a:t> alla valorizzazione</a:t>
            </a:r>
          </a:p>
        </p:txBody>
      </p:sp>
      <p:pic>
        <p:nvPicPr>
          <p:cNvPr id="7" name="Immagine 6" descr="SlowFood-CE_CMYK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210" y="312702"/>
            <a:ext cx="1890958" cy="817046"/>
          </a:xfrm>
          <a:prstGeom prst="rect">
            <a:avLst/>
          </a:prstGeom>
        </p:spPr>
      </p:pic>
      <p:sp>
        <p:nvSpPr>
          <p:cNvPr id="12" name="Rettangolo 11"/>
          <p:cNvSpPr/>
          <p:nvPr/>
        </p:nvSpPr>
        <p:spPr>
          <a:xfrm>
            <a:off x="452010" y="1454264"/>
            <a:ext cx="1147501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3200" b="1" dirty="0">
                <a:latin typeface="Trebuchet MS"/>
                <a:cs typeface="Trebuchet MS"/>
              </a:rPr>
              <a:t>Quali sono gli elementi principali del processo </a:t>
            </a:r>
          </a:p>
          <a:p>
            <a:pPr algn="just"/>
            <a:r>
              <a:rPr lang="it-IT" sz="3200" b="1" dirty="0">
                <a:latin typeface="Trebuchet MS"/>
                <a:cs typeface="Trebuchet MS"/>
              </a:rPr>
              <a:t>di valorizzazione? </a:t>
            </a:r>
          </a:p>
          <a:p>
            <a:pPr algn="just"/>
            <a:endParaRPr lang="en-GB" sz="3200" b="1" dirty="0">
              <a:solidFill>
                <a:srgbClr val="92BF2B"/>
              </a:solidFill>
              <a:latin typeface="Trebuchet MS"/>
              <a:cs typeface="Trebuchet MS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3315549" y="3008113"/>
            <a:ext cx="398579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rgbClr val="92BF2B"/>
                </a:solidFill>
              </a:rPr>
              <a:t>Attori</a:t>
            </a:r>
          </a:p>
          <a:p>
            <a:endParaRPr lang="it-IT" sz="2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it-IT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Slow Food </a:t>
            </a:r>
            <a:r>
              <a:rPr lang="it-IT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= </a:t>
            </a:r>
            <a:r>
              <a:rPr lang="it-IT" sz="2000" dirty="0">
                <a:solidFill>
                  <a:srgbClr val="92BF2B"/>
                </a:solidFill>
              </a:rPr>
              <a:t>facilitatore del  </a:t>
            </a:r>
          </a:p>
          <a:p>
            <a:r>
              <a:rPr lang="it-IT" sz="2000" dirty="0">
                <a:solidFill>
                  <a:srgbClr val="92BF2B"/>
                </a:solidFill>
              </a:rPr>
              <a:t>                            processo</a:t>
            </a:r>
          </a:p>
          <a:p>
            <a:r>
              <a:rPr lang="it-IT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Produttori</a:t>
            </a:r>
            <a:r>
              <a:rPr lang="it-IT" sz="2400" dirty="0"/>
              <a:t> </a:t>
            </a:r>
            <a:r>
              <a:rPr lang="it-IT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=</a:t>
            </a:r>
            <a:r>
              <a:rPr lang="it-IT" sz="2400" dirty="0"/>
              <a:t> </a:t>
            </a:r>
            <a:r>
              <a:rPr lang="it-IT" dirty="0">
                <a:solidFill>
                  <a:srgbClr val="92BF2B"/>
                </a:solidFill>
              </a:rPr>
              <a:t>attore principale</a:t>
            </a:r>
          </a:p>
          <a:p>
            <a:r>
              <a:rPr lang="it-IT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Consumatori</a:t>
            </a:r>
            <a:r>
              <a:rPr lang="it-IT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= </a:t>
            </a:r>
            <a:r>
              <a:rPr lang="it-IT" dirty="0">
                <a:solidFill>
                  <a:srgbClr val="92BF2B"/>
                </a:solidFill>
              </a:rPr>
              <a:t>co-produttori</a:t>
            </a:r>
          </a:p>
          <a:p>
            <a:endParaRPr lang="it-IT" sz="2000" dirty="0">
              <a:solidFill>
                <a:srgbClr val="92BF2B"/>
              </a:solidFill>
            </a:endParaRPr>
          </a:p>
          <a:p>
            <a:r>
              <a:rPr lang="it-IT" sz="2400" dirty="0"/>
              <a:t>       </a:t>
            </a:r>
          </a:p>
          <a:p>
            <a:endParaRPr lang="it-IT" sz="3600" dirty="0">
              <a:solidFill>
                <a:srgbClr val="92BF2B"/>
              </a:solidFill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7408155" y="2912572"/>
            <a:ext cx="4783845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rgbClr val="92BF2B"/>
                </a:solidFill>
              </a:rPr>
              <a:t>Fattori di successo</a:t>
            </a:r>
          </a:p>
          <a:p>
            <a:endParaRPr lang="it-IT" sz="2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it-IT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Educazione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it-IT" dirty="0"/>
              <a:t>Migliorare competenze tecniche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it-IT" dirty="0"/>
              <a:t>Fornire competenze di comunicazione (</a:t>
            </a:r>
            <a:r>
              <a:rPr lang="it-IT" dirty="0" err="1"/>
              <a:t>storytelling</a:t>
            </a:r>
            <a:r>
              <a:rPr lang="it-IT" dirty="0"/>
              <a:t>)</a:t>
            </a:r>
          </a:p>
          <a:p>
            <a:endParaRPr lang="it-IT" sz="2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it-IT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Lavoro di rete con altri produttori</a:t>
            </a:r>
          </a:p>
          <a:p>
            <a:endParaRPr lang="it-IT" sz="2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it-IT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Comunità/territorio </a:t>
            </a:r>
          </a:p>
          <a:p>
            <a:endParaRPr lang="it-IT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it-IT" sz="2000" dirty="0">
              <a:solidFill>
                <a:srgbClr val="92BF2B"/>
              </a:solidFill>
            </a:endParaRPr>
          </a:p>
          <a:p>
            <a:r>
              <a:rPr lang="it-IT" sz="2400" dirty="0"/>
              <a:t>       </a:t>
            </a:r>
          </a:p>
          <a:p>
            <a:endParaRPr lang="it-IT" sz="3600" dirty="0">
              <a:solidFill>
                <a:srgbClr val="92BF2B"/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282936" y="3008113"/>
            <a:ext cx="4301461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rgbClr val="92BF2B"/>
                </a:solidFill>
              </a:rPr>
              <a:t>Elementi</a:t>
            </a:r>
          </a:p>
          <a:p>
            <a:r>
              <a:rPr lang="it-IT" sz="2800" b="1" dirty="0">
                <a:solidFill>
                  <a:srgbClr val="92BF2B"/>
                </a:solidFill>
              </a:rPr>
              <a:t>chiave</a:t>
            </a:r>
          </a:p>
          <a:p>
            <a:endParaRPr lang="it-IT" sz="2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it-IT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Prodotto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it-IT" dirty="0"/>
              <a:t>Chi lo produce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it-IT" dirty="0"/>
              <a:t>Aree di produzione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it-IT" dirty="0"/>
              <a:t>Aspetti culturali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it-IT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it-IT" dirty="0"/>
          </a:p>
          <a:p>
            <a:endParaRPr lang="it-IT" sz="2400" dirty="0"/>
          </a:p>
          <a:p>
            <a:r>
              <a:rPr lang="it-IT" sz="2400" dirty="0"/>
              <a:t>       </a:t>
            </a:r>
          </a:p>
          <a:p>
            <a:endParaRPr lang="it-IT" sz="3600" dirty="0">
              <a:solidFill>
                <a:srgbClr val="92BF2B"/>
              </a:solidFill>
            </a:endParaRPr>
          </a:p>
        </p:txBody>
      </p:sp>
      <p:cxnSp>
        <p:nvCxnSpPr>
          <p:cNvPr id="18" name="Connettore diritto 17"/>
          <p:cNvCxnSpPr/>
          <p:nvPr/>
        </p:nvCxnSpPr>
        <p:spPr>
          <a:xfrm flipV="1">
            <a:off x="519972" y="994000"/>
            <a:ext cx="7209433" cy="10437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55740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8699</TotalTime>
  <Words>970</Words>
  <Application>Microsoft Macintosh PowerPoint</Application>
  <PresentationFormat>Widescreen</PresentationFormat>
  <Paragraphs>152</Paragraphs>
  <Slides>15</Slides>
  <Notes>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Trebuchet MS</vt:lpstr>
      <vt:lpstr>Wingdings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Chiara Monge</dc:creator>
  <cp:lastModifiedBy>Serena Alaimo</cp:lastModifiedBy>
  <cp:revision>626</cp:revision>
  <cp:lastPrinted>2018-03-09T10:11:17Z</cp:lastPrinted>
  <dcterms:created xsi:type="dcterms:W3CDTF">2018-02-21T15:38:30Z</dcterms:created>
  <dcterms:modified xsi:type="dcterms:W3CDTF">2019-07-02T10:11:38Z</dcterms:modified>
</cp:coreProperties>
</file>