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327" r:id="rId3"/>
    <p:sldId id="331" r:id="rId4"/>
    <p:sldId id="332" r:id="rId5"/>
    <p:sldId id="333" r:id="rId6"/>
    <p:sldId id="335" r:id="rId7"/>
    <p:sldId id="334" r:id="rId8"/>
    <p:sldId id="337" r:id="rId9"/>
    <p:sldId id="338" r:id="rId10"/>
    <p:sldId id="339" r:id="rId11"/>
    <p:sldId id="330" r:id="rId12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47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AE44ED0-D6B0-408A-B316-FC8B1B100F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76F4A1-E1B2-4ED5-A34D-C9ADD88BF4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B6D7037-3FD3-4404-8FE5-5199A3AB324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E216288-6023-42F9-B9A9-C7CB6B93C44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0638E7A-62C3-4FBF-B3E3-3523A4A08C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86DC252-7581-4CC2-B600-C475226554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06D6782-C683-4814-839C-12ED457D7AA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B142C5D-31E9-485C-B1B8-6CFB96073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495D26-5235-4888-AB58-88DA13EEF334}" type="slidenum">
              <a:rPr lang="sl-SI" altLang="sl-SI" smtClean="0"/>
              <a:pPr>
                <a:spcBef>
                  <a:spcPct val="0"/>
                </a:spcBef>
              </a:pPr>
              <a:t>1</a:t>
            </a:fld>
            <a:endParaRPr lang="sl-SI" altLang="sl-SI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B3BA5A5-F1EF-4A06-9F41-1A0C232768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B8FBB1F-B1BA-434A-80D0-334A803C3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DD74D9AC-3F5D-4375-9883-F9B6AF034B4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C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sl-SI">
              <a:solidFill>
                <a:srgbClr val="9CC52D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231E74AE-5C02-4760-8F0E-5C6C05999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-249238"/>
            <a:ext cx="9129713" cy="742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12875"/>
            <a:ext cx="7772400" cy="2187575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941888"/>
            <a:ext cx="7088187" cy="1295400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r>
              <a:rPr lang="sl-SI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14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85488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40525" y="476250"/>
            <a:ext cx="1946275" cy="564991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00113" y="476250"/>
            <a:ext cx="5688012" cy="564991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42960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2472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80688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82073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2015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7100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9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9376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51275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1D16FD-F603-446D-8998-634579C7C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76250"/>
            <a:ext cx="5184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13">
            <a:extLst>
              <a:ext uri="{FF2B5EF4-FFF2-40B4-BE49-F238E27FC236}">
                <a16:creationId xmlns:a16="http://schemas.microsoft.com/office/drawing/2014/main" id="{10C250B1-F1DC-4CD1-AED4-8506CA476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46B817C0-0DCB-4DE6-B9B5-7B5FE4B06F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C5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sl-SI">
              <a:solidFill>
                <a:srgbClr val="9CC52D"/>
              </a:solidFill>
            </a:endParaRPr>
          </a:p>
        </p:txBody>
      </p:sp>
      <p:pic>
        <p:nvPicPr>
          <p:cNvPr id="4099" name="Picture 10">
            <a:extLst>
              <a:ext uri="{FF2B5EF4-FFF2-40B4-BE49-F238E27FC236}">
                <a16:creationId xmlns:a16="http://schemas.microsoft.com/office/drawing/2014/main" id="{5E3F3CF4-3A72-4732-ACDC-09C0A83C0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-292100"/>
            <a:ext cx="9129713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3">
            <a:extLst>
              <a:ext uri="{FF2B5EF4-FFF2-40B4-BE49-F238E27FC236}">
                <a16:creationId xmlns:a16="http://schemas.microsoft.com/office/drawing/2014/main" id="{FC7515C4-1DAC-4F3F-8CF4-AF370694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565400"/>
            <a:ext cx="693737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spcBef>
                <a:spcPct val="20000"/>
              </a:spcBef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sl-SI" sz="3600" dirty="0">
                <a:solidFill>
                  <a:srgbClr val="343074"/>
                </a:solidFill>
                <a:cs typeface="Arial" panose="020B0604020202020204" pitchFamily="34" charset="0"/>
              </a:rPr>
              <a:t>SUMPs for functional regions in Slovenia</a:t>
            </a:r>
            <a:endParaRPr lang="sl-SI" altLang="sl-SI" sz="3600" dirty="0">
              <a:solidFill>
                <a:srgbClr val="343074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sl-SI" altLang="sl-SI" sz="2000" dirty="0">
                <a:solidFill>
                  <a:srgbClr val="343074"/>
                </a:solidFill>
                <a:cs typeface="Arial" panose="020B0604020202020204" pitchFamily="34" charset="0"/>
              </a:rPr>
              <a:t>E</a:t>
            </a:r>
            <a:r>
              <a:rPr lang="en-US" altLang="sl-SI" sz="2000" dirty="0" err="1">
                <a:solidFill>
                  <a:srgbClr val="343074"/>
                </a:solidFill>
                <a:cs typeface="Arial" panose="020B0604020202020204" pitchFamily="34" charset="0"/>
              </a:rPr>
              <a:t>xperiences</a:t>
            </a:r>
            <a:r>
              <a:rPr lang="en-US" altLang="sl-SI" sz="2000" dirty="0">
                <a:solidFill>
                  <a:srgbClr val="343074"/>
                </a:solidFill>
                <a:cs typeface="Arial" panose="020B0604020202020204" pitchFamily="34" charset="0"/>
              </a:rPr>
              <a:t>, challenges and future</a:t>
            </a:r>
            <a:endParaRPr lang="sl-SI" altLang="sl-SI" sz="2000" dirty="0">
              <a:solidFill>
                <a:srgbClr val="343074"/>
              </a:solidFill>
              <a:cs typeface="Arial" panose="020B0604020202020204" pitchFamily="34" charset="0"/>
            </a:endParaRPr>
          </a:p>
        </p:txBody>
      </p:sp>
      <p:sp>
        <p:nvSpPr>
          <p:cNvPr id="4101" name="TextBox 14">
            <a:extLst>
              <a:ext uri="{FF2B5EF4-FFF2-40B4-BE49-F238E27FC236}">
                <a16:creationId xmlns:a16="http://schemas.microsoft.com/office/drawing/2014/main" id="{90F4DED6-0766-4003-926A-BAEA35943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" y="5229225"/>
            <a:ext cx="62175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spcBef>
                <a:spcPct val="20000"/>
              </a:spcBef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1800" dirty="0">
                <a:solidFill>
                  <a:schemeClr val="bg1"/>
                </a:solidFill>
                <a:cs typeface="Arial" panose="020B0604020202020204" pitchFamily="34" charset="0"/>
              </a:rPr>
              <a:t>Luka Mladenovič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 b="0" dirty="0">
                <a:solidFill>
                  <a:schemeClr val="bg1"/>
                </a:solidFill>
                <a:cs typeface="Arial" panose="020B0604020202020204" pitchFamily="34" charset="0"/>
              </a:rPr>
              <a:t>Urban </a:t>
            </a:r>
            <a:r>
              <a:rPr lang="sl-SI" altLang="sl-SI" sz="1800" b="0" dirty="0" err="1">
                <a:solidFill>
                  <a:schemeClr val="bg1"/>
                </a:solidFill>
                <a:cs typeface="Arial" panose="020B0604020202020204" pitchFamily="34" charset="0"/>
              </a:rPr>
              <a:t>Planning</a:t>
            </a:r>
            <a:r>
              <a:rPr lang="sl-SI" altLang="sl-SI" sz="1800" b="0" dirty="0">
                <a:solidFill>
                  <a:schemeClr val="bg1"/>
                </a:solidFill>
                <a:cs typeface="Arial" panose="020B0604020202020204" pitchFamily="34" charset="0"/>
              </a:rPr>
              <a:t> Institute </a:t>
            </a:r>
            <a:r>
              <a:rPr lang="sl-SI" altLang="sl-SI" sz="1800" b="0" dirty="0" err="1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sl-SI" altLang="sl-SI" sz="1800" b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sl-SI" altLang="sl-SI" sz="1800" b="0" dirty="0" err="1">
                <a:solidFill>
                  <a:schemeClr val="bg1"/>
                </a:solidFill>
                <a:cs typeface="Arial" panose="020B0604020202020204" pitchFamily="34" charset="0"/>
              </a:rPr>
              <a:t>the</a:t>
            </a:r>
            <a:r>
              <a:rPr lang="sl-SI" altLang="sl-SI" sz="1800" b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sl-SI" altLang="sl-SI" sz="1800" b="0" dirty="0" err="1">
                <a:solidFill>
                  <a:schemeClr val="bg1"/>
                </a:solidFill>
                <a:cs typeface="Arial" panose="020B0604020202020204" pitchFamily="34" charset="0"/>
              </a:rPr>
              <a:t>Republic</a:t>
            </a:r>
            <a:r>
              <a:rPr lang="sl-SI" altLang="sl-SI" sz="1800" b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sl-SI" altLang="sl-SI" sz="1800" b="0" dirty="0" err="1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sl-SI" altLang="sl-SI" sz="1800" b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sl-SI" altLang="sl-SI" sz="1800" b="0" dirty="0" err="1">
                <a:solidFill>
                  <a:schemeClr val="bg1"/>
                </a:solidFill>
                <a:cs typeface="Arial" panose="020B0604020202020204" pitchFamily="34" charset="0"/>
              </a:rPr>
              <a:t>Slovenia</a:t>
            </a:r>
            <a:endParaRPr lang="en-US" altLang="sl-SI" sz="1800" b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5AE2AB37-B84C-4382-8308-4068859AD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85800"/>
            <a:ext cx="7200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b="1" dirty="0">
                <a:solidFill>
                  <a:schemeClr val="bg1"/>
                </a:solidFill>
                <a:cs typeface="Arial" panose="020B0604020202020204" pitchFamily="34" charset="0"/>
              </a:rPr>
              <a:t>LOW-CARB </a:t>
            </a:r>
            <a:r>
              <a:rPr lang="en-US" altLang="sl-SI" b="1" dirty="0">
                <a:solidFill>
                  <a:schemeClr val="bg1"/>
                </a:solidFill>
                <a:cs typeface="Arial" panose="020B0604020202020204" pitchFamily="34" charset="0"/>
              </a:rPr>
              <a:t>Partner Meeting and Transnational Workshop </a:t>
            </a:r>
            <a:endParaRPr lang="sl-SI" altLang="sl-SI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sl-SI" b="1" dirty="0">
                <a:solidFill>
                  <a:schemeClr val="bg1"/>
                </a:solidFill>
                <a:cs typeface="Arial" panose="020B0604020202020204" pitchFamily="34" charset="0"/>
              </a:rPr>
              <a:t>Brno 23 - 25 May 2018</a:t>
            </a:r>
            <a:r>
              <a:rPr lang="sl-SI" altLang="sl-SI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GB" altLang="sl-SI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1926F6B7-E2EB-4F7C-BBE5-FAACE83E3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282575"/>
            <a:ext cx="78374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>
            <a:extLst>
              <a:ext uri="{FF2B5EF4-FFF2-40B4-BE49-F238E27FC236}">
                <a16:creationId xmlns:a16="http://schemas.microsoft.com/office/drawing/2014/main" id="{8882E9E6-86EA-40E8-88D4-B574228D9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477963"/>
            <a:ext cx="722567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400" b="1" dirty="0">
                <a:solidFill>
                  <a:srgbClr val="343074"/>
                </a:solidFill>
                <a:cs typeface="Arial" panose="020B0604020202020204" pitchFamily="34" charset="0"/>
              </a:rPr>
              <a:t>Future </a:t>
            </a:r>
            <a:r>
              <a:rPr lang="sl-SI" altLang="en-US" sz="2400" b="1" dirty="0" err="1">
                <a:solidFill>
                  <a:srgbClr val="343074"/>
                </a:solidFill>
                <a:cs typeface="Arial" panose="020B0604020202020204" pitchFamily="34" charset="0"/>
              </a:rPr>
              <a:t>plans</a:t>
            </a:r>
            <a:endParaRPr lang="sl-SI" altLang="en-US" sz="2400" b="1" dirty="0">
              <a:solidFill>
                <a:srgbClr val="343074"/>
              </a:solidFill>
              <a:cs typeface="Arial" panose="020B0604020202020204" pitchFamily="34" charset="0"/>
            </a:endParaRPr>
          </a:p>
          <a:p>
            <a:pPr eaLnBrk="1" hangingPunct="1"/>
            <a:endParaRPr lang="sl-SI" altLang="en-US" sz="2400" b="1" dirty="0">
              <a:solidFill>
                <a:srgbClr val="343074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altLang="en-US" sz="2000" dirty="0" err="1">
                <a:cs typeface="Arial" panose="020B0604020202020204" pitchFamily="34" charset="0"/>
              </a:rPr>
              <a:t>Testing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of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approach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within</a:t>
            </a:r>
            <a:r>
              <a:rPr lang="sl-SI" altLang="en-US" sz="2000" dirty="0">
                <a:cs typeface="Arial" panose="020B0604020202020204" pitchFamily="34" charset="0"/>
              </a:rPr>
              <a:t> EU </a:t>
            </a:r>
            <a:r>
              <a:rPr lang="sl-SI" altLang="en-US" sz="2000" dirty="0" err="1">
                <a:cs typeface="Arial" panose="020B0604020202020204" pitchFamily="34" charset="0"/>
              </a:rPr>
              <a:t>projects</a:t>
            </a:r>
            <a:r>
              <a:rPr lang="sl-SI" altLang="en-US" sz="2000" dirty="0">
                <a:cs typeface="Arial" panose="020B0604020202020204" pitchFamily="34" charset="0"/>
              </a:rPr>
              <a:t> CROSSMOBY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pic>
        <p:nvPicPr>
          <p:cNvPr id="3074" name="Picture 2" descr="https://upload.wikimedia.org/wikipedia/commons/thumb/e/ef/Railway_map_of_Slovenia.png/1280px-Railway_map_of_Slovenia.png">
            <a:extLst>
              <a:ext uri="{FF2B5EF4-FFF2-40B4-BE49-F238E27FC236}">
                <a16:creationId xmlns:a16="http://schemas.microsoft.com/office/drawing/2014/main" id="{2C8CDFA3-B90C-4726-B7B1-7C093C805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2" r="30986"/>
          <a:stretch/>
        </p:blipFill>
        <p:spPr bwMode="auto">
          <a:xfrm>
            <a:off x="1907704" y="2708920"/>
            <a:ext cx="4613717" cy="30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oopti">
            <a:extLst>
              <a:ext uri="{FF2B5EF4-FFF2-40B4-BE49-F238E27FC236}">
                <a16:creationId xmlns:a16="http://schemas.microsoft.com/office/drawing/2014/main" id="{20AF6DB8-7BF0-48A6-B815-2641C5A2A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456384" cy="16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kranjska gora kolesarjenje">
            <a:extLst>
              <a:ext uri="{FF2B5EF4-FFF2-40B4-BE49-F238E27FC236}">
                <a16:creationId xmlns:a16="http://schemas.microsoft.com/office/drawing/2014/main" id="{C7E693F6-CBE0-4B55-9BB0-7AD720AD2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34" y="4995564"/>
            <a:ext cx="3707904" cy="161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maas">
            <a:extLst>
              <a:ext uri="{FF2B5EF4-FFF2-40B4-BE49-F238E27FC236}">
                <a16:creationId xmlns:a16="http://schemas.microsoft.com/office/drawing/2014/main" id="{340F6517-7694-4C7A-BDB2-BF8A40C45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49149"/>
            <a:ext cx="1735454" cy="170080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vtobus nova gorica">
            <a:extLst>
              <a:ext uri="{FF2B5EF4-FFF2-40B4-BE49-F238E27FC236}">
                <a16:creationId xmlns:a16="http://schemas.microsoft.com/office/drawing/2014/main" id="{46CA47A5-F8F1-460D-A55E-404051E78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4474"/>
            <a:ext cx="2808312" cy="18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34AE2B97-A285-4BED-A4A1-E757CA133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282575"/>
            <a:ext cx="78374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>
            <a:extLst>
              <a:ext uri="{FF2B5EF4-FFF2-40B4-BE49-F238E27FC236}">
                <a16:creationId xmlns:a16="http://schemas.microsoft.com/office/drawing/2014/main" id="{C866C92F-D3D4-4481-8F08-F7CC7371A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060848"/>
            <a:ext cx="696277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>
                <a:solidFill>
                  <a:srgbClr val="343074"/>
                </a:solidFill>
                <a:cs typeface="Arial" panose="020B0604020202020204" pitchFamily="34" charset="0"/>
              </a:rPr>
              <a:t>Thank you for your attention!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GB" altLang="en-US" sz="20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 sz="2000" b="0">
                <a:solidFill>
                  <a:schemeClr val="tx1"/>
                </a:solidFill>
                <a:cs typeface="Arial" panose="020B0604020202020204" pitchFamily="34" charset="0"/>
              </a:rPr>
              <a:t>Luka Mladenovič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 sz="2000" b="0">
                <a:solidFill>
                  <a:schemeClr val="tx1"/>
                </a:solidFill>
                <a:cs typeface="Arial" panose="020B0604020202020204" pitchFamily="34" charset="0"/>
              </a:rPr>
              <a:t>Urban Planning Institute of the Republic of Slovenia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 sz="2000" b="0">
                <a:solidFill>
                  <a:schemeClr val="tx1"/>
                </a:solidFill>
                <a:cs typeface="Arial" panose="020B0604020202020204" pitchFamily="34" charset="0"/>
              </a:rPr>
              <a:t>luka.mladenovic@uirs.si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GB" altLang="en-US" sz="20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 sz="2000" b="0">
                <a:solidFill>
                  <a:schemeClr val="tx1"/>
                </a:solidFill>
                <a:cs typeface="Arial" panose="020B0604020202020204" pitchFamily="34" charset="0"/>
              </a:rPr>
              <a:t>www.uirs.si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 sz="2000" b="0">
                <a:solidFill>
                  <a:schemeClr val="tx1"/>
                </a:solidFill>
                <a:cs typeface="Arial" panose="020B0604020202020204" pitchFamily="34" charset="0"/>
              </a:rPr>
              <a:t>www.trajnostnamobilnost.si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GB" altLang="en-US" sz="2000" b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6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1926F6B7-E2EB-4F7C-BBE5-FAACE83E3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282575"/>
            <a:ext cx="78374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>
            <a:extLst>
              <a:ext uri="{FF2B5EF4-FFF2-40B4-BE49-F238E27FC236}">
                <a16:creationId xmlns:a16="http://schemas.microsoft.com/office/drawing/2014/main" id="{8882E9E6-86EA-40E8-88D4-B574228D9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477963"/>
            <a:ext cx="7729735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343074"/>
                </a:solidFill>
                <a:cs typeface="Arial" panose="020B0604020202020204" pitchFamily="34" charset="0"/>
              </a:rPr>
              <a:t>Experiences</a:t>
            </a:r>
          </a:p>
          <a:p>
            <a:pPr eaLnBrk="1" hangingPunct="1"/>
            <a:endParaRPr lang="en-GB" altLang="en-US" sz="2400" b="1">
              <a:solidFill>
                <a:srgbClr val="343074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>
                <a:cs typeface="Arial" panose="020B0604020202020204" pitchFamily="34" charset="0"/>
              </a:rPr>
              <a:t>Involved in SUMPs since 2003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>
                <a:cs typeface="Arial" panose="020B0604020202020204" pitchFamily="34" charset="0"/>
              </a:rPr>
              <a:t>Managed development of several SUMPs in Slovenia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>
                <a:cs typeface="Arial" panose="020B0604020202020204" pitchFamily="34" charset="0"/>
              </a:rPr>
              <a:t>National guidance on SUMP in 2012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>
                <a:cs typeface="Arial" panose="020B0604020202020204" pitchFamily="34" charset="0"/>
              </a:rPr>
              <a:t>Managing national SUMP platform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>
                <a:cs typeface="Arial" panose="020B0604020202020204" pitchFamily="34" charset="0"/>
              </a:rPr>
              <a:t>Trainers for SIovenia, Croatia &amp; other countries in region</a:t>
            </a:r>
          </a:p>
        </p:txBody>
      </p:sp>
      <p:pic>
        <p:nvPicPr>
          <p:cNvPr id="5" name="Picture 6" descr="\\Izba1\Prestop\x_slike\ECOMM 2014\SPTM_smernice.jpg">
            <a:extLst>
              <a:ext uri="{FF2B5EF4-FFF2-40B4-BE49-F238E27FC236}">
                <a16:creationId xmlns:a16="http://schemas.microsoft.com/office/drawing/2014/main" id="{97C69068-37A2-44BD-A9DB-8B6F552C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5840" y="4139883"/>
            <a:ext cx="1742715" cy="257056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9707CE6-3619-406E-9ECE-643BE88C6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blackWhite">
          <a:xfrm>
            <a:off x="2843808" y="4189269"/>
            <a:ext cx="1784068" cy="2526253"/>
          </a:xfrm>
          <a:prstGeom prst="rect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54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bÄine v sloveniji">
            <a:extLst>
              <a:ext uri="{FF2B5EF4-FFF2-40B4-BE49-F238E27FC236}">
                <a16:creationId xmlns:a16="http://schemas.microsoft.com/office/drawing/2014/main" id="{C674D901-DE5C-4DA7-AD69-058E3536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03" y="2780928"/>
            <a:ext cx="485669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1">
            <a:extLst>
              <a:ext uri="{FF2B5EF4-FFF2-40B4-BE49-F238E27FC236}">
                <a16:creationId xmlns:a16="http://schemas.microsoft.com/office/drawing/2014/main" id="{1926F6B7-E2EB-4F7C-BBE5-FAACE83E3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282575"/>
            <a:ext cx="78374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>
            <a:extLst>
              <a:ext uri="{FF2B5EF4-FFF2-40B4-BE49-F238E27FC236}">
                <a16:creationId xmlns:a16="http://schemas.microsoft.com/office/drawing/2014/main" id="{8882E9E6-86EA-40E8-88D4-B574228D9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477963"/>
            <a:ext cx="7729735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400" b="1" dirty="0" err="1">
                <a:solidFill>
                  <a:srgbClr val="343074"/>
                </a:solidFill>
                <a:cs typeface="Arial" panose="020B0604020202020204" pitchFamily="34" charset="0"/>
              </a:rPr>
              <a:t>Slovenian</a:t>
            </a:r>
            <a:r>
              <a:rPr lang="sl-SI" altLang="en-US" sz="2400" b="1" dirty="0">
                <a:solidFill>
                  <a:srgbClr val="343074"/>
                </a:solidFill>
                <a:cs typeface="Arial" panose="020B0604020202020204" pitchFamily="34" charset="0"/>
              </a:rPr>
              <a:t> </a:t>
            </a:r>
            <a:r>
              <a:rPr lang="sl-SI" altLang="en-US" sz="2400" b="1" dirty="0" err="1">
                <a:solidFill>
                  <a:srgbClr val="343074"/>
                </a:solidFill>
                <a:cs typeface="Arial" panose="020B0604020202020204" pitchFamily="34" charset="0"/>
              </a:rPr>
              <a:t>planning</a:t>
            </a:r>
            <a:r>
              <a:rPr lang="sl-SI" altLang="en-US" sz="2400" b="1" dirty="0">
                <a:solidFill>
                  <a:srgbClr val="343074"/>
                </a:solidFill>
                <a:cs typeface="Arial" panose="020B0604020202020204" pitchFamily="34" charset="0"/>
              </a:rPr>
              <a:t> </a:t>
            </a:r>
            <a:r>
              <a:rPr lang="sl-SI" altLang="en-US" sz="2400" b="1" dirty="0" err="1">
                <a:solidFill>
                  <a:srgbClr val="343074"/>
                </a:solidFill>
                <a:cs typeface="Arial" panose="020B0604020202020204" pitchFamily="34" charset="0"/>
              </a:rPr>
              <a:t>and</a:t>
            </a:r>
            <a:r>
              <a:rPr lang="sl-SI" altLang="en-US" sz="2400" b="1" dirty="0">
                <a:solidFill>
                  <a:srgbClr val="343074"/>
                </a:solidFill>
                <a:cs typeface="Arial" panose="020B0604020202020204" pitchFamily="34" charset="0"/>
              </a:rPr>
              <a:t> administrative </a:t>
            </a:r>
            <a:r>
              <a:rPr lang="sl-SI" altLang="en-US" sz="2400" b="1" dirty="0" err="1">
                <a:solidFill>
                  <a:srgbClr val="343074"/>
                </a:solidFill>
                <a:cs typeface="Arial" panose="020B0604020202020204" pitchFamily="34" charset="0"/>
              </a:rPr>
              <a:t>preconditions</a:t>
            </a:r>
            <a:endParaRPr lang="sl-SI" altLang="en-US" sz="2400" b="1" dirty="0">
              <a:solidFill>
                <a:srgbClr val="343074"/>
              </a:solidFill>
              <a:cs typeface="Arial" panose="020B0604020202020204" pitchFamily="34" charset="0"/>
            </a:endParaRPr>
          </a:p>
          <a:p>
            <a:pPr eaLnBrk="1" hangingPunct="1"/>
            <a:endParaRPr lang="sl-SI" altLang="en-US" sz="2400" b="1" dirty="0">
              <a:solidFill>
                <a:srgbClr val="343074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altLang="en-US" sz="2000" dirty="0">
                <a:cs typeface="Arial" panose="020B0604020202020204" pitchFamily="34" charset="0"/>
              </a:rPr>
              <a:t>More </a:t>
            </a:r>
            <a:r>
              <a:rPr lang="sl-SI" altLang="en-US" sz="2000" dirty="0" err="1">
                <a:cs typeface="Arial" panose="020B0604020202020204" pitchFamily="34" charset="0"/>
              </a:rPr>
              <a:t>than</a:t>
            </a:r>
            <a:r>
              <a:rPr lang="sl-SI" altLang="en-US" sz="2000" dirty="0">
                <a:cs typeface="Arial" panose="020B0604020202020204" pitchFamily="34" charset="0"/>
              </a:rPr>
              <a:t> 200 </a:t>
            </a:r>
            <a:r>
              <a:rPr lang="sl-SI" altLang="en-US" sz="2000" dirty="0" err="1">
                <a:cs typeface="Arial" panose="020B0604020202020204" pitchFamily="34" charset="0"/>
              </a:rPr>
              <a:t>municipalities</a:t>
            </a:r>
            <a:r>
              <a:rPr lang="sl-SI" altLang="en-US" sz="2000" dirty="0">
                <a:cs typeface="Arial" panose="020B0604020202020204" pitchFamily="34" charset="0"/>
              </a:rPr>
              <a:t>, some </a:t>
            </a:r>
            <a:r>
              <a:rPr lang="sl-SI" altLang="en-US" sz="2000" dirty="0" err="1">
                <a:cs typeface="Arial" panose="020B0604020202020204" pitchFamily="34" charset="0"/>
              </a:rPr>
              <a:t>really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small</a:t>
            </a:r>
            <a:endParaRPr lang="sl-SI" altLang="en-US" sz="2000" dirty="0"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altLang="en-US" sz="2000" dirty="0">
                <a:cs typeface="Arial" panose="020B0604020202020204" pitchFamily="34" charset="0"/>
              </a:rPr>
              <a:t>11 „</a:t>
            </a:r>
            <a:r>
              <a:rPr lang="sl-SI" altLang="en-US" sz="2000" dirty="0" err="1">
                <a:cs typeface="Arial" panose="020B0604020202020204" pitchFamily="34" charset="0"/>
              </a:rPr>
              <a:t>city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municipalities</a:t>
            </a:r>
            <a:r>
              <a:rPr lang="sl-SI" altLang="en-US" sz="2000" dirty="0">
                <a:cs typeface="Arial" panose="020B0604020202020204" pitchFamily="34" charset="0"/>
              </a:rPr>
              <a:t>“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altLang="en-US" sz="2000" dirty="0">
                <a:cs typeface="Arial" panose="020B0604020202020204" pitchFamily="34" charset="0"/>
              </a:rPr>
              <a:t>No </a:t>
            </a:r>
            <a:r>
              <a:rPr lang="sl-SI" altLang="en-US" sz="2000" dirty="0" err="1">
                <a:cs typeface="Arial" panose="020B0604020202020204" pitchFamily="34" charset="0"/>
              </a:rPr>
              <a:t>regional</a:t>
            </a:r>
            <a:r>
              <a:rPr lang="sl-SI" altLang="en-US" sz="2000" dirty="0">
                <a:cs typeface="Arial" panose="020B0604020202020204" pitchFamily="34" charset="0"/>
              </a:rPr>
              <a:t> administrative </a:t>
            </a:r>
            <a:r>
              <a:rPr lang="sl-SI" altLang="en-US" sz="2000" dirty="0" err="1">
                <a:cs typeface="Arial" panose="020B0604020202020204" pitchFamily="34" charset="0"/>
              </a:rPr>
              <a:t>level</a:t>
            </a:r>
            <a:endParaRPr lang="sl-SI" altLang="en-US" sz="2000" dirty="0"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altLang="en-US" sz="2000" dirty="0">
                <a:cs typeface="Arial" panose="020B0604020202020204" pitchFamily="34" charset="0"/>
              </a:rPr>
              <a:t>No </a:t>
            </a:r>
            <a:r>
              <a:rPr lang="sl-SI" altLang="en-US" sz="2000" dirty="0" err="1">
                <a:cs typeface="Arial" panose="020B0604020202020204" pitchFamily="34" charset="0"/>
              </a:rPr>
              <a:t>tradition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of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strategic</a:t>
            </a:r>
            <a:r>
              <a:rPr lang="sl-SI" altLang="en-US" sz="2000" dirty="0">
                <a:cs typeface="Arial" panose="020B0604020202020204" pitchFamily="34" charset="0"/>
              </a:rPr>
              <a:t> transport </a:t>
            </a:r>
            <a:r>
              <a:rPr lang="sl-SI" altLang="en-US" sz="2000" dirty="0" err="1">
                <a:cs typeface="Arial" panose="020B0604020202020204" pitchFamily="34" charset="0"/>
              </a:rPr>
              <a:t>planning</a:t>
            </a:r>
            <a:endParaRPr lang="sl-SI" altLang="en-US" sz="2000" dirty="0">
              <a:cs typeface="Arial" panose="020B0604020202020204" pitchFamily="34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6EA5552B-CA3A-49D3-BB46-CDB8717F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5940152" cy="419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02 Projekti 2012\PUMAS\60 Projektni sestanki\05 Nova Gorica\Prezentacije\Območje obravnave.JPG">
            <a:extLst>
              <a:ext uri="{FF2B5EF4-FFF2-40B4-BE49-F238E27FC236}">
                <a16:creationId xmlns:a16="http://schemas.microsoft.com/office/drawing/2014/main" id="{BE7BB64A-A3A6-4C3C-898E-5B3BA6B4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12" y="0"/>
            <a:ext cx="5530788" cy="686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1">
            <a:extLst>
              <a:ext uri="{FF2B5EF4-FFF2-40B4-BE49-F238E27FC236}">
                <a16:creationId xmlns:a16="http://schemas.microsoft.com/office/drawing/2014/main" id="{1926F6B7-E2EB-4F7C-BBE5-FAACE83E3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282575"/>
            <a:ext cx="78374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02 Projekti 2012\PUMAS\60 Projektni sestanki\05 Nova Gorica\Prezentacije\Strategija - občine.JPG">
            <a:extLst>
              <a:ext uri="{FF2B5EF4-FFF2-40B4-BE49-F238E27FC236}">
                <a16:creationId xmlns:a16="http://schemas.microsoft.com/office/drawing/2014/main" id="{5C199108-A3CD-4A2B-B6E8-EB074A9A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00" y="980728"/>
            <a:ext cx="702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Box 3">
            <a:extLst>
              <a:ext uri="{FF2B5EF4-FFF2-40B4-BE49-F238E27FC236}">
                <a16:creationId xmlns:a16="http://schemas.microsoft.com/office/drawing/2014/main" id="{8882E9E6-86EA-40E8-88D4-B574228D9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477963"/>
            <a:ext cx="72256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400" b="1" dirty="0">
                <a:solidFill>
                  <a:srgbClr val="343074"/>
                </a:solidFill>
                <a:cs typeface="Arial" panose="020B0604020202020204" pitchFamily="34" charset="0"/>
              </a:rPr>
              <a:t>PUMAS</a:t>
            </a:r>
          </a:p>
          <a:p>
            <a:pPr eaLnBrk="1" hangingPunct="1"/>
            <a:r>
              <a:rPr lang="sl-SI" altLang="en-US" sz="2400" b="1" dirty="0">
                <a:solidFill>
                  <a:srgbClr val="343074"/>
                </a:solidFill>
                <a:cs typeface="Arial" panose="020B0604020202020204" pitchFamily="34" charset="0"/>
              </a:rPr>
              <a:t>(Alpine </a:t>
            </a:r>
            <a:r>
              <a:rPr lang="sl-SI" altLang="en-US" sz="2400" b="1" dirty="0" err="1">
                <a:solidFill>
                  <a:srgbClr val="343074"/>
                </a:solidFill>
                <a:cs typeface="Arial" panose="020B0604020202020204" pitchFamily="34" charset="0"/>
              </a:rPr>
              <a:t>Space</a:t>
            </a:r>
            <a:r>
              <a:rPr lang="sl-SI" altLang="en-US" sz="2400" b="1" dirty="0">
                <a:solidFill>
                  <a:srgbClr val="343074"/>
                </a:solidFill>
                <a:cs typeface="Arial" panose="020B0604020202020204" pitchFamily="34" charset="0"/>
              </a:rPr>
              <a:t> 2012-15)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63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1926F6B7-E2EB-4F7C-BBE5-FAACE83E3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282575"/>
            <a:ext cx="78374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>
            <a:extLst>
              <a:ext uri="{FF2B5EF4-FFF2-40B4-BE49-F238E27FC236}">
                <a16:creationId xmlns:a16="http://schemas.microsoft.com/office/drawing/2014/main" id="{8882E9E6-86EA-40E8-88D4-B574228D9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477963"/>
            <a:ext cx="7225679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400" b="1" dirty="0" err="1">
                <a:solidFill>
                  <a:srgbClr val="343074"/>
                </a:solidFill>
                <a:cs typeface="Arial" panose="020B0604020202020204" pitchFamily="34" charset="0"/>
              </a:rPr>
              <a:t>Preconditions</a:t>
            </a:r>
            <a:endParaRPr lang="sl-SI" altLang="en-US" sz="2400" b="1" dirty="0">
              <a:solidFill>
                <a:srgbClr val="343074"/>
              </a:solidFill>
              <a:cs typeface="Arial" panose="020B0604020202020204" pitchFamily="34" charset="0"/>
            </a:endParaRPr>
          </a:p>
          <a:p>
            <a:pPr eaLnBrk="1" hangingPunct="1"/>
            <a:endParaRPr lang="sl-SI" altLang="en-US" sz="2400" b="1" dirty="0">
              <a:solidFill>
                <a:srgbClr val="343074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SUMP Nova </a:t>
            </a:r>
            <a:r>
              <a:rPr lang="en-US" altLang="en-US" sz="2000" dirty="0" err="1">
                <a:cs typeface="Arial" panose="020B0604020202020204" pitchFamily="34" charset="0"/>
              </a:rPr>
              <a:t>Gorica</a:t>
            </a:r>
            <a:r>
              <a:rPr lang="en-US" altLang="en-US" sz="2000" dirty="0">
                <a:cs typeface="Arial" panose="020B0604020202020204" pitchFamily="34" charset="0"/>
              </a:rPr>
              <a:t> from 2007 and Transport plan of Gorizia from 2006 both expired.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Small municipalities without transport strategies and with lack of capacities to prepare one.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cs typeface="Arial" panose="020B0604020202020204" pitchFamily="34" charset="0"/>
              </a:rPr>
              <a:t>Missing experience in key elements of SUMP planning: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Integration between sectors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Decision making transparency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Stakeholder and citizen engagement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Monitoring and evaluation</a:t>
            </a:r>
          </a:p>
          <a:p>
            <a:pPr eaLnBrk="1" hangingPunct="1"/>
            <a:endParaRPr lang="sl-SI" altLang="en-US" sz="2400" b="1" dirty="0">
              <a:solidFill>
                <a:srgbClr val="34307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2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1926F6B7-E2EB-4F7C-BBE5-FAACE83E3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282575"/>
            <a:ext cx="78374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>
            <a:extLst>
              <a:ext uri="{FF2B5EF4-FFF2-40B4-BE49-F238E27FC236}">
                <a16:creationId xmlns:a16="http://schemas.microsoft.com/office/drawing/2014/main" id="{8882E9E6-86EA-40E8-88D4-B574228D9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477963"/>
            <a:ext cx="7225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400" b="1" dirty="0" err="1">
                <a:solidFill>
                  <a:srgbClr val="343074"/>
                </a:solidFill>
                <a:cs typeface="Arial" panose="020B0604020202020204" pitchFamily="34" charset="0"/>
              </a:rPr>
              <a:t>Development</a:t>
            </a:r>
            <a:r>
              <a:rPr lang="sl-SI" altLang="en-US" sz="2400" b="1" dirty="0">
                <a:solidFill>
                  <a:srgbClr val="343074"/>
                </a:solidFill>
                <a:cs typeface="Arial" panose="020B0604020202020204" pitchFamily="34" charset="0"/>
              </a:rPr>
              <a:t> </a:t>
            </a:r>
            <a:r>
              <a:rPr lang="sl-SI" altLang="en-US" sz="2400" b="1" dirty="0" err="1">
                <a:solidFill>
                  <a:srgbClr val="343074"/>
                </a:solidFill>
                <a:cs typeface="Arial" panose="020B0604020202020204" pitchFamily="34" charset="0"/>
              </a:rPr>
              <a:t>process</a:t>
            </a:r>
            <a:endParaRPr lang="sl-SI" altLang="en-US" sz="2400" b="1" dirty="0">
              <a:solidFill>
                <a:srgbClr val="343074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2" descr="D:\02 Projekti 2012\PUMAS\60 Projektni sestanki\05 Nova Gorica\Prezentacije\Strategija - proces.JPG">
            <a:extLst>
              <a:ext uri="{FF2B5EF4-FFF2-40B4-BE49-F238E27FC236}">
                <a16:creationId xmlns:a16="http://schemas.microsoft.com/office/drawing/2014/main" id="{BB002536-86B5-4641-8DF6-95003F34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16" y="1916832"/>
            <a:ext cx="5624283" cy="456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02 Projekti 2012\PUMAS\60 Projektni sestanki\05 Nova Gorica\Prezentacije\Strategija - naslovnica.JPG">
            <a:extLst>
              <a:ext uri="{FF2B5EF4-FFF2-40B4-BE49-F238E27FC236}">
                <a16:creationId xmlns:a16="http://schemas.microsoft.com/office/drawing/2014/main" id="{7E1A29E5-11D4-4E17-8533-41C71432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62629"/>
            <a:ext cx="2605749" cy="368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3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1926F6B7-E2EB-4F7C-BBE5-FAACE83E3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282575"/>
            <a:ext cx="78374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>
            <a:extLst>
              <a:ext uri="{FF2B5EF4-FFF2-40B4-BE49-F238E27FC236}">
                <a16:creationId xmlns:a16="http://schemas.microsoft.com/office/drawing/2014/main" id="{8882E9E6-86EA-40E8-88D4-B574228D9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477963"/>
            <a:ext cx="7225679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400" b="1" dirty="0" err="1">
                <a:solidFill>
                  <a:srgbClr val="343074"/>
                </a:solidFill>
                <a:cs typeface="Arial" panose="020B0604020202020204" pitchFamily="34" charset="0"/>
              </a:rPr>
              <a:t>Main</a:t>
            </a:r>
            <a:r>
              <a:rPr lang="sl-SI" altLang="en-US" sz="2400" b="1" dirty="0">
                <a:solidFill>
                  <a:srgbClr val="343074"/>
                </a:solidFill>
                <a:cs typeface="Arial" panose="020B0604020202020204" pitchFamily="34" charset="0"/>
              </a:rPr>
              <a:t> </a:t>
            </a:r>
            <a:r>
              <a:rPr lang="sl-SI" altLang="en-US" sz="2400" b="1" dirty="0" err="1">
                <a:solidFill>
                  <a:srgbClr val="343074"/>
                </a:solidFill>
                <a:cs typeface="Arial" panose="020B0604020202020204" pitchFamily="34" charset="0"/>
              </a:rPr>
              <a:t>challengess</a:t>
            </a:r>
            <a:endParaRPr lang="sl-SI" altLang="en-US" sz="2400" b="1" dirty="0">
              <a:solidFill>
                <a:srgbClr val="343074"/>
              </a:solidFill>
              <a:cs typeface="Arial" panose="020B0604020202020204" pitchFamily="34" charset="0"/>
            </a:endParaRPr>
          </a:p>
          <a:p>
            <a:pPr eaLnBrk="1" hangingPunct="1"/>
            <a:endParaRPr lang="sl-SI" altLang="en-US" sz="2400" b="1" dirty="0">
              <a:solidFill>
                <a:srgbClr val="343074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Two types of municipalities (urban – rural)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altLang="en-US" sz="2000" dirty="0" err="1">
                <a:cs typeface="Arial" panose="020B0604020202020204" pitchFamily="34" charset="0"/>
              </a:rPr>
              <a:t>Cross-border</a:t>
            </a:r>
            <a:r>
              <a:rPr lang="sl-SI" altLang="en-US" sz="2000" dirty="0">
                <a:cs typeface="Arial" panose="020B0604020202020204" pitchFamily="34" charset="0"/>
              </a:rPr>
              <a:t>: t</a:t>
            </a:r>
            <a:r>
              <a:rPr lang="en-US" altLang="en-US" sz="2000" dirty="0">
                <a:cs typeface="Arial" panose="020B0604020202020204" pitchFamily="34" charset="0"/>
              </a:rPr>
              <a:t>wo legal systems</a:t>
            </a:r>
            <a:r>
              <a:rPr lang="sl-SI" altLang="en-US" sz="2000" dirty="0">
                <a:cs typeface="Arial" panose="020B0604020202020204" pitchFamily="34" charset="0"/>
              </a:rPr>
              <a:t>, t</a:t>
            </a:r>
            <a:r>
              <a:rPr lang="en-US" altLang="en-US" sz="2000" dirty="0">
                <a:cs typeface="Arial" panose="020B0604020202020204" pitchFamily="34" charset="0"/>
              </a:rPr>
              <a:t>wo languages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Type of document – regional strategy – hard to communicate</a:t>
            </a:r>
            <a:endParaRPr lang="sl-SI" altLang="en-US" sz="2000" dirty="0"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altLang="en-US" sz="2000" dirty="0">
                <a:cs typeface="Arial" panose="020B0604020202020204" pitchFamily="34" charset="0"/>
              </a:rPr>
              <a:t>L</a:t>
            </a:r>
            <a:r>
              <a:rPr lang="en-US" altLang="en-US" sz="2000" dirty="0" err="1">
                <a:cs typeface="Arial" panose="020B0604020202020204" pitchFamily="34" charset="0"/>
              </a:rPr>
              <a:t>imited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interest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and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public involvement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altLang="en-US" sz="2000" dirty="0">
                <a:cs typeface="Arial" panose="020B0604020202020204" pitchFamily="34" charset="0"/>
              </a:rPr>
              <a:t>L</a:t>
            </a:r>
            <a:r>
              <a:rPr lang="en-US" altLang="en-US" sz="2000" dirty="0" err="1">
                <a:cs typeface="Arial" panose="020B0604020202020204" pitchFamily="34" charset="0"/>
              </a:rPr>
              <a:t>arge</a:t>
            </a:r>
            <a:r>
              <a:rPr lang="en-US" altLang="en-US" sz="2000" dirty="0">
                <a:cs typeface="Arial" panose="020B0604020202020204" pitchFamily="34" charset="0"/>
              </a:rPr>
              <a:t> number of stakeholders</a:t>
            </a:r>
            <a:r>
              <a:rPr lang="sl-SI" altLang="en-US" sz="2000" dirty="0">
                <a:cs typeface="Arial" panose="020B0604020202020204" pitchFamily="34" charset="0"/>
              </a:rPr>
              <a:t> -</a:t>
            </a:r>
            <a:r>
              <a:rPr lang="en-US" altLang="en-US" sz="2000" dirty="0">
                <a:cs typeface="Arial" panose="020B0604020202020204" pitchFamily="34" charset="0"/>
              </a:rPr>
              <a:t> hard to manage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PT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main topic in this scale, though limited </a:t>
            </a:r>
            <a:r>
              <a:rPr lang="en-US" altLang="en-US" sz="2000" dirty="0" err="1">
                <a:cs typeface="Arial" panose="020B0604020202020204" pitchFamily="34" charset="0"/>
              </a:rPr>
              <a:t>responsibilites</a:t>
            </a:r>
            <a:r>
              <a:rPr lang="en-US" altLang="en-US" sz="2000" dirty="0">
                <a:cs typeface="Arial" panose="020B0604020202020204" pitchFamily="34" charset="0"/>
              </a:rPr>
              <a:t> by municipalities</a:t>
            </a:r>
            <a:endParaRPr lang="sl-SI" altLang="en-US" sz="2000" dirty="0"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altLang="en-US" sz="2000" dirty="0" err="1">
                <a:cs typeface="Arial" panose="020B0604020202020204" pitchFamily="34" charset="0"/>
              </a:rPr>
              <a:t>Small</a:t>
            </a:r>
            <a:r>
              <a:rPr lang="sl-SI" altLang="en-US" sz="2000" dirty="0">
                <a:cs typeface="Arial" panose="020B0604020202020204" pitchFamily="34" charset="0"/>
              </a:rPr>
              <a:t> scale </a:t>
            </a:r>
            <a:r>
              <a:rPr lang="sl-SI" altLang="en-US" sz="2000" dirty="0" err="1">
                <a:cs typeface="Arial" panose="020B0604020202020204" pitchFamily="34" charset="0"/>
              </a:rPr>
              <a:t>solutions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such</a:t>
            </a:r>
            <a:r>
              <a:rPr lang="sl-SI" altLang="en-US" sz="2000" dirty="0">
                <a:cs typeface="Arial" panose="020B0604020202020204" pitchFamily="34" charset="0"/>
              </a:rPr>
              <a:t> as </a:t>
            </a:r>
            <a:r>
              <a:rPr lang="sl-SI" altLang="en-US" sz="2000" dirty="0" err="1">
                <a:cs typeface="Arial" panose="020B0604020202020204" pitchFamily="34" charset="0"/>
              </a:rPr>
              <a:t>safe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routes</a:t>
            </a:r>
            <a:r>
              <a:rPr lang="sl-SI" altLang="en-US" sz="2000" dirty="0">
                <a:cs typeface="Arial" panose="020B0604020202020204" pitchFamily="34" charset="0"/>
              </a:rPr>
              <a:t> to </a:t>
            </a:r>
            <a:r>
              <a:rPr lang="sl-SI" altLang="en-US" sz="2000" dirty="0" err="1">
                <a:cs typeface="Arial" panose="020B0604020202020204" pitchFamily="34" charset="0"/>
              </a:rPr>
              <a:t>school</a:t>
            </a:r>
            <a:r>
              <a:rPr lang="sl-SI" altLang="en-US" sz="2000" dirty="0">
                <a:cs typeface="Arial" panose="020B0604020202020204" pitchFamily="34" charset="0"/>
              </a:rPr>
              <a:t>, traffic </a:t>
            </a:r>
            <a:r>
              <a:rPr lang="sl-SI" altLang="en-US" sz="2000" dirty="0" err="1">
                <a:cs typeface="Arial" panose="020B0604020202020204" pitchFamily="34" charset="0"/>
              </a:rPr>
              <a:t>calming</a:t>
            </a:r>
            <a:r>
              <a:rPr lang="sl-SI" altLang="en-US" sz="2000" dirty="0">
                <a:cs typeface="Arial" panose="020B0604020202020204" pitchFamily="34" charset="0"/>
              </a:rPr>
              <a:t>, </a:t>
            </a:r>
            <a:r>
              <a:rPr lang="sl-SI" altLang="en-US" sz="2000" dirty="0" err="1">
                <a:cs typeface="Arial" panose="020B0604020202020204" pitchFamily="34" charset="0"/>
              </a:rPr>
              <a:t>parking</a:t>
            </a:r>
            <a:r>
              <a:rPr lang="sl-SI" altLang="en-US" sz="2000" dirty="0">
                <a:cs typeface="Arial" panose="020B0604020202020204" pitchFamily="34" charset="0"/>
              </a:rPr>
              <a:t> management, </a:t>
            </a:r>
            <a:r>
              <a:rPr lang="sl-SI" altLang="en-US" sz="2000" dirty="0" err="1">
                <a:cs typeface="Arial" panose="020B0604020202020204" pitchFamily="34" charset="0"/>
              </a:rPr>
              <a:t>connectivity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of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walking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and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cycling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network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could</a:t>
            </a:r>
            <a:r>
              <a:rPr lang="sl-SI" altLang="en-US" sz="2000" dirty="0">
                <a:cs typeface="Arial" panose="020B0604020202020204" pitchFamily="34" charset="0"/>
              </a:rPr>
              <a:t> not be </a:t>
            </a:r>
            <a:r>
              <a:rPr lang="sl-SI" altLang="en-US" sz="2000" dirty="0" err="1">
                <a:cs typeface="Arial" panose="020B0604020202020204" pitchFamily="34" charset="0"/>
              </a:rPr>
              <a:t>approached</a:t>
            </a:r>
            <a:endParaRPr lang="sl-SI" altLang="en-US" sz="2000" dirty="0"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sl-SI" altLang="en-US" sz="2000" dirty="0">
              <a:cs typeface="Arial" panose="020B0604020202020204" pitchFamily="34" charset="0"/>
            </a:endParaRPr>
          </a:p>
          <a:p>
            <a:pPr eaLnBrk="1" hangingPunct="1"/>
            <a:r>
              <a:rPr lang="sl-SI" altLang="en-US" sz="2000" dirty="0" err="1">
                <a:cs typeface="Arial" panose="020B0604020202020204" pitchFamily="34" charset="0"/>
              </a:rPr>
              <a:t>Conclusion</a:t>
            </a:r>
            <a:r>
              <a:rPr lang="sl-SI" altLang="en-US" sz="2000" dirty="0">
                <a:cs typeface="Arial" panose="020B0604020202020204" pitchFamily="34" charset="0"/>
              </a:rPr>
              <a:t>: </a:t>
            </a:r>
            <a:r>
              <a:rPr lang="sl-SI" altLang="en-US" sz="2000" dirty="0" err="1">
                <a:cs typeface="Arial" panose="020B0604020202020204" pitchFamily="34" charset="0"/>
              </a:rPr>
              <a:t>Need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for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locals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SUMPs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before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approaching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the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regional</a:t>
            </a:r>
            <a:r>
              <a:rPr lang="sl-SI" altLang="en-US" sz="2000" dirty="0">
                <a:cs typeface="Arial" panose="020B0604020202020204" pitchFamily="34" charset="0"/>
              </a:rPr>
              <a:t> </a:t>
            </a:r>
            <a:r>
              <a:rPr lang="sl-SI" altLang="en-US" sz="2000" dirty="0" err="1">
                <a:cs typeface="Arial" panose="020B0604020202020204" pitchFamily="34" charset="0"/>
              </a:rPr>
              <a:t>topics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1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1926F6B7-E2EB-4F7C-BBE5-FAACE83E3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282575"/>
            <a:ext cx="78374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>
            <a:extLst>
              <a:ext uri="{FF2B5EF4-FFF2-40B4-BE49-F238E27FC236}">
                <a16:creationId xmlns:a16="http://schemas.microsoft.com/office/drawing/2014/main" id="{8882E9E6-86EA-40E8-88D4-B574228D9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477963"/>
            <a:ext cx="7225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400" b="1" dirty="0" err="1">
                <a:solidFill>
                  <a:srgbClr val="343074"/>
                </a:solidFill>
                <a:cs typeface="Arial" panose="020B0604020202020204" pitchFamily="34" charset="0"/>
              </a:rPr>
              <a:t>Current</a:t>
            </a:r>
            <a:r>
              <a:rPr lang="sl-SI" altLang="en-US" sz="2400" b="1" dirty="0">
                <a:solidFill>
                  <a:srgbClr val="343074"/>
                </a:solidFill>
                <a:cs typeface="Arial" panose="020B0604020202020204" pitchFamily="34" charset="0"/>
              </a:rPr>
              <a:t> </a:t>
            </a:r>
            <a:r>
              <a:rPr lang="sl-SI" altLang="en-US" sz="2400" b="1" dirty="0" err="1">
                <a:solidFill>
                  <a:srgbClr val="343074"/>
                </a:solidFill>
                <a:cs typeface="Arial" panose="020B0604020202020204" pitchFamily="34" charset="0"/>
              </a:rPr>
              <a:t>state</a:t>
            </a:r>
            <a:r>
              <a:rPr lang="sl-SI" altLang="en-US" sz="2400" b="1" dirty="0">
                <a:solidFill>
                  <a:srgbClr val="343074"/>
                </a:solidFill>
                <a:cs typeface="Arial" panose="020B0604020202020204" pitchFamily="34" charset="0"/>
              </a:rPr>
              <a:t> in </a:t>
            </a:r>
            <a:r>
              <a:rPr lang="sl-SI" altLang="en-US" sz="2400" b="1" dirty="0" err="1">
                <a:solidFill>
                  <a:srgbClr val="343074"/>
                </a:solidFill>
                <a:cs typeface="Arial" panose="020B0604020202020204" pitchFamily="34" charset="0"/>
              </a:rPr>
              <a:t>Slovenia</a:t>
            </a:r>
            <a:endParaRPr lang="sl-SI" altLang="en-US" sz="2400" b="1" dirty="0">
              <a:solidFill>
                <a:srgbClr val="343074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739FE-F48F-4E6E-A114-24DC4493C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23" y="2204864"/>
            <a:ext cx="3968771" cy="2808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0B9406-6A53-485C-8E66-4F9126D82FB7}"/>
              </a:ext>
            </a:extLst>
          </p:cNvPr>
          <p:cNvSpPr txBox="1"/>
          <p:nvPr/>
        </p:nvSpPr>
        <p:spPr>
          <a:xfrm>
            <a:off x="874713" y="2132856"/>
            <a:ext cx="38413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Local SUMPs not obligatory but precondition to aplly for tenders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More than 70 municipalities with SUMPs since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A lot done in capacity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Many planned and implemented measures on local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Need for regional approach resurfaced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Some functional regions already work together within EMW initiative</a:t>
            </a:r>
          </a:p>
        </p:txBody>
      </p:sp>
    </p:spTree>
    <p:extLst>
      <p:ext uri="{BB962C8B-B14F-4D97-AF65-F5344CB8AC3E}">
        <p14:creationId xmlns:p14="http://schemas.microsoft.com/office/powerpoint/2010/main" val="15454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1926F6B7-E2EB-4F7C-BBE5-FAACE83E3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282575"/>
            <a:ext cx="78374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>
            <a:extLst>
              <a:ext uri="{FF2B5EF4-FFF2-40B4-BE49-F238E27FC236}">
                <a16:creationId xmlns:a16="http://schemas.microsoft.com/office/drawing/2014/main" id="{8882E9E6-86EA-40E8-88D4-B574228D9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477963"/>
            <a:ext cx="7225679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343074"/>
                </a:solidFill>
                <a:cs typeface="Arial" panose="020B0604020202020204" pitchFamily="34" charset="0"/>
              </a:rPr>
              <a:t>Future plans</a:t>
            </a:r>
          </a:p>
          <a:p>
            <a:pPr eaLnBrk="1" hangingPunct="1"/>
            <a:endParaRPr lang="en-GB" altLang="en-US" sz="2400" b="1">
              <a:solidFill>
                <a:srgbClr val="343074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>
                <a:cs typeface="Arial" panose="020B0604020202020204" pitchFamily="34" charset="0"/>
              </a:rPr>
              <a:t>Network of expert groups on regional level to work on integration of local SUMPs and addressing the regional challengess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>
                <a:cs typeface="Arial" panose="020B0604020202020204" pitchFamily="34" charset="0"/>
              </a:rPr>
              <a:t>Renewal of SUMP guidlines when EU Guidlines 2.0 are awailable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>
                <a:cs typeface="Arial" panose="020B0604020202020204" pitchFamily="34" charset="0"/>
              </a:rPr>
              <a:t>Thematic guidelines to support the basic SUMP guidelines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1600">
                <a:cs typeface="Arial" panose="020B0604020202020204" pitchFamily="34" charset="0"/>
              </a:rPr>
              <a:t>Already developed: walking, cycling infrastructure, P+R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1600">
                <a:cs typeface="Arial" panose="020B0604020202020204" pitchFamily="34" charset="0"/>
              </a:rPr>
              <a:t>In development: mobility plans, integration of spatial and transport planning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1600">
                <a:cs typeface="Arial" panose="020B0604020202020204" pitchFamily="34" charset="0"/>
              </a:rPr>
              <a:t>Planned: parking management, school mobility, alternative PT, etc.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>
                <a:cs typeface="Arial" panose="020B0604020202020204" pitchFamily="34" charset="0"/>
              </a:rPr>
              <a:t>Testing of approach within EU projects</a:t>
            </a:r>
          </a:p>
        </p:txBody>
      </p:sp>
    </p:spTree>
    <p:extLst>
      <p:ext uri="{BB962C8B-B14F-4D97-AF65-F5344CB8AC3E}">
        <p14:creationId xmlns:p14="http://schemas.microsoft.com/office/powerpoint/2010/main" val="572153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1CC6AE1488C043ABB5BDEF39B7540D" ma:contentTypeVersion="0" ma:contentTypeDescription="Create a new document." ma:contentTypeScope="" ma:versionID="5567c3f694614964b4cb085dcbc455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EFD616-08DA-421F-8F17-3936BE3F02A8}"/>
</file>

<file path=customXml/itemProps2.xml><?xml version="1.0" encoding="utf-8"?>
<ds:datastoreItem xmlns:ds="http://schemas.openxmlformats.org/officeDocument/2006/customXml" ds:itemID="{D643B347-246A-4D74-AF5E-2B90C51BA004}"/>
</file>

<file path=customXml/itemProps3.xml><?xml version="1.0" encoding="utf-8"?>
<ds:datastoreItem xmlns:ds="http://schemas.openxmlformats.org/officeDocument/2006/customXml" ds:itemID="{7207F684-620C-4443-BF41-4EFE0EB61D70}"/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424</Words>
  <Application>Microsoft Office PowerPoint</Application>
  <PresentationFormat>On-screen Show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Luka Mladenovič</dc:creator>
  <cp:lastModifiedBy>Luka Mladenovič</cp:lastModifiedBy>
  <cp:revision>49</cp:revision>
  <dcterms:created xsi:type="dcterms:W3CDTF">2012-10-23T10:34:28Z</dcterms:created>
  <dcterms:modified xsi:type="dcterms:W3CDTF">2018-05-25T06:11:09Z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0x010100171CC6AE1488C043ABB5BDEF39B7540D</vt:lpwstr>
  </property>
</Properties>
</file>