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56" r:id="rId5"/>
    <p:sldId id="258" r:id="rId6"/>
    <p:sldId id="279" r:id="rId7"/>
    <p:sldId id="261" r:id="rId8"/>
    <p:sldId id="26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A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199" autoAdjust="0"/>
  </p:normalViewPr>
  <p:slideViewPr>
    <p:cSldViewPr>
      <p:cViewPr varScale="1">
        <p:scale>
          <a:sx n="73" d="100"/>
          <a:sy n="73" d="100"/>
        </p:scale>
        <p:origin x="1884"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CF5334-CA3E-4384-AB35-A049AEC71EE4}" type="doc">
      <dgm:prSet loTypeId="urn:microsoft.com/office/officeart/2005/8/layout/cycle6" loCatId="cycle" qsTypeId="urn:microsoft.com/office/officeart/2005/8/quickstyle/simple1" qsCatId="simple" csTypeId="urn:microsoft.com/office/officeart/2005/8/colors/colorful1" csCatId="colorful" phldr="1"/>
      <dgm:spPr/>
      <dgm:t>
        <a:bodyPr/>
        <a:lstStyle/>
        <a:p>
          <a:endParaRPr lang="en-GB"/>
        </a:p>
      </dgm:t>
    </dgm:pt>
    <dgm:pt modelId="{ACE4B946-FD4E-42CD-AF77-192A341F6C15}">
      <dgm:prSet phldrT="[Text]" custT="1"/>
      <dgm:spPr/>
      <dgm:t>
        <a:bodyPr/>
        <a:lstStyle/>
        <a:p>
          <a:r>
            <a:rPr lang="de-DE" sz="1800" dirty="0" err="1"/>
            <a:t>CiViTAS</a:t>
          </a:r>
          <a:endParaRPr lang="en-GB" sz="1800" dirty="0"/>
        </a:p>
      </dgm:t>
    </dgm:pt>
    <dgm:pt modelId="{045495FF-C7DA-43FA-B007-52C01D194246}" type="parTrans" cxnId="{59BAC112-4EB2-413E-9777-0390D6E66F5B}">
      <dgm:prSet/>
      <dgm:spPr/>
      <dgm:t>
        <a:bodyPr/>
        <a:lstStyle/>
        <a:p>
          <a:endParaRPr lang="en-GB"/>
        </a:p>
      </dgm:t>
    </dgm:pt>
    <dgm:pt modelId="{A4BF6A2E-C553-4185-AA12-E781C5046544}" type="sibTrans" cxnId="{59BAC112-4EB2-413E-9777-0390D6E66F5B}">
      <dgm:prSet/>
      <dgm:spPr/>
      <dgm:t>
        <a:bodyPr/>
        <a:lstStyle/>
        <a:p>
          <a:endParaRPr lang="en-GB"/>
        </a:p>
      </dgm:t>
    </dgm:pt>
    <dgm:pt modelId="{211531C0-DD76-42A1-89CB-6B8280BAAF3F}">
      <dgm:prSet phldrT="[Text]" custT="1"/>
      <dgm:spPr/>
      <dgm:t>
        <a:bodyPr/>
        <a:lstStyle/>
        <a:p>
          <a:r>
            <a:rPr lang="de-DE" sz="1800" dirty="0" err="1"/>
            <a:t>Horizon</a:t>
          </a:r>
          <a:r>
            <a:rPr lang="de-DE" sz="1800" dirty="0"/>
            <a:t> 2020</a:t>
          </a:r>
          <a:endParaRPr lang="en-GB" sz="1800" dirty="0"/>
        </a:p>
      </dgm:t>
    </dgm:pt>
    <dgm:pt modelId="{5D289AE5-C3EB-4500-8CA5-928DA7C6559B}" type="parTrans" cxnId="{FF1630F4-D2F7-4EFD-AF1B-8D81BC4F0D08}">
      <dgm:prSet/>
      <dgm:spPr/>
      <dgm:t>
        <a:bodyPr/>
        <a:lstStyle/>
        <a:p>
          <a:endParaRPr lang="en-GB"/>
        </a:p>
      </dgm:t>
    </dgm:pt>
    <dgm:pt modelId="{2775CDD0-D49D-4015-B6FA-BBBA4070D14B}" type="sibTrans" cxnId="{FF1630F4-D2F7-4EFD-AF1B-8D81BC4F0D08}">
      <dgm:prSet/>
      <dgm:spPr/>
      <dgm:t>
        <a:bodyPr/>
        <a:lstStyle/>
        <a:p>
          <a:endParaRPr lang="en-GB"/>
        </a:p>
      </dgm:t>
    </dgm:pt>
    <dgm:pt modelId="{ACFDB8AA-3419-4D04-A38E-4D48D8F9B802}">
      <dgm:prSet phldrT="[Text]" custT="1"/>
      <dgm:spPr/>
      <dgm:t>
        <a:bodyPr/>
        <a:lstStyle/>
        <a:p>
          <a:r>
            <a:rPr lang="de-DE" sz="1800" dirty="0"/>
            <a:t>Smart Cities</a:t>
          </a:r>
          <a:endParaRPr lang="en-GB" sz="1800" dirty="0"/>
        </a:p>
      </dgm:t>
    </dgm:pt>
    <dgm:pt modelId="{DFD9AD90-5E32-426A-B42D-069ED64F8DEF}" type="parTrans" cxnId="{1DBF13BC-3323-47CD-9E62-1D85E9F10956}">
      <dgm:prSet/>
      <dgm:spPr/>
      <dgm:t>
        <a:bodyPr/>
        <a:lstStyle/>
        <a:p>
          <a:endParaRPr lang="en-GB"/>
        </a:p>
      </dgm:t>
    </dgm:pt>
    <dgm:pt modelId="{2E0B72E6-2177-4FE8-86F9-39A8FC2038FD}" type="sibTrans" cxnId="{1DBF13BC-3323-47CD-9E62-1D85E9F10956}">
      <dgm:prSet/>
      <dgm:spPr/>
      <dgm:t>
        <a:bodyPr/>
        <a:lstStyle/>
        <a:p>
          <a:endParaRPr lang="en-GB"/>
        </a:p>
      </dgm:t>
    </dgm:pt>
    <dgm:pt modelId="{3C40E70C-2917-4DEB-A1E3-02B10468983D}">
      <dgm:prSet phldrT="[Text]" custT="1"/>
      <dgm:spPr/>
      <dgm:t>
        <a:bodyPr/>
        <a:lstStyle/>
        <a:p>
          <a:r>
            <a:rPr lang="de-DE" sz="1800" dirty="0" err="1"/>
            <a:t>Interreg</a:t>
          </a:r>
          <a:r>
            <a:rPr lang="de-DE" sz="1800" dirty="0"/>
            <a:t> </a:t>
          </a:r>
          <a:r>
            <a:rPr lang="de-DE" sz="1800" dirty="0" err="1"/>
            <a:t>CE</a:t>
          </a:r>
          <a:endParaRPr lang="en-GB" sz="1800" dirty="0"/>
        </a:p>
      </dgm:t>
    </dgm:pt>
    <dgm:pt modelId="{F944A240-A528-4E8F-BD9C-1E81E74B3ABC}" type="parTrans" cxnId="{65FAF203-E37F-4487-ABF1-8ECEB760AEF4}">
      <dgm:prSet/>
      <dgm:spPr/>
      <dgm:t>
        <a:bodyPr/>
        <a:lstStyle/>
        <a:p>
          <a:endParaRPr lang="en-GB"/>
        </a:p>
      </dgm:t>
    </dgm:pt>
    <dgm:pt modelId="{C6A027AE-8A30-4CC5-9F31-0C3B3BA3BE9D}" type="sibTrans" cxnId="{65FAF203-E37F-4487-ABF1-8ECEB760AEF4}">
      <dgm:prSet/>
      <dgm:spPr/>
      <dgm:t>
        <a:bodyPr/>
        <a:lstStyle/>
        <a:p>
          <a:endParaRPr lang="en-GB"/>
        </a:p>
      </dgm:t>
    </dgm:pt>
    <dgm:pt modelId="{B8FBCC5A-FAE7-442C-B6A2-869A97B36D71}">
      <dgm:prSet phldrT="[Text]" custT="1"/>
      <dgm:spPr/>
      <dgm:t>
        <a:bodyPr/>
        <a:lstStyle/>
        <a:p>
          <a:r>
            <a:rPr lang="de-DE" sz="1800" dirty="0" err="1"/>
            <a:t>Interreg</a:t>
          </a:r>
          <a:r>
            <a:rPr lang="de-DE" sz="1800" dirty="0"/>
            <a:t> </a:t>
          </a:r>
          <a:r>
            <a:rPr lang="de-DE" sz="1800" dirty="0" err="1"/>
            <a:t>BSR</a:t>
          </a:r>
          <a:endParaRPr lang="en-GB" sz="1800" dirty="0"/>
        </a:p>
      </dgm:t>
    </dgm:pt>
    <dgm:pt modelId="{72A3410A-E1E9-471B-AC0A-C18664AEF64D}" type="parTrans" cxnId="{C1FDF589-1BB5-4A3D-A3FB-7BEB25315E6D}">
      <dgm:prSet/>
      <dgm:spPr/>
      <dgm:t>
        <a:bodyPr/>
        <a:lstStyle/>
        <a:p>
          <a:endParaRPr lang="en-GB"/>
        </a:p>
      </dgm:t>
    </dgm:pt>
    <dgm:pt modelId="{C27184D1-168D-4127-B959-A98A1E82BAAC}" type="sibTrans" cxnId="{C1FDF589-1BB5-4A3D-A3FB-7BEB25315E6D}">
      <dgm:prSet/>
      <dgm:spPr/>
      <dgm:t>
        <a:bodyPr/>
        <a:lstStyle/>
        <a:p>
          <a:endParaRPr lang="en-GB"/>
        </a:p>
      </dgm:t>
    </dgm:pt>
    <dgm:pt modelId="{5357130A-283E-4EFD-A8F4-62C3474E733E}">
      <dgm:prSet phldrT="[Text]" custT="1"/>
      <dgm:spPr/>
      <dgm:t>
        <a:bodyPr/>
        <a:lstStyle/>
        <a:p>
          <a:r>
            <a:rPr lang="de-DE" sz="1800" dirty="0" err="1"/>
            <a:t>Interreg</a:t>
          </a:r>
          <a:r>
            <a:rPr lang="de-DE" sz="1800" dirty="0"/>
            <a:t> </a:t>
          </a:r>
          <a:r>
            <a:rPr lang="de-DE" sz="1800" dirty="0" err="1"/>
            <a:t>MED</a:t>
          </a:r>
          <a:endParaRPr lang="en-GB" sz="1800" dirty="0"/>
        </a:p>
      </dgm:t>
    </dgm:pt>
    <dgm:pt modelId="{75F334BB-303C-492A-BC0E-F67B8140767B}" type="parTrans" cxnId="{17018670-492E-456F-B937-401B76DE07E4}">
      <dgm:prSet/>
      <dgm:spPr/>
      <dgm:t>
        <a:bodyPr/>
        <a:lstStyle/>
        <a:p>
          <a:endParaRPr lang="en-GB"/>
        </a:p>
      </dgm:t>
    </dgm:pt>
    <dgm:pt modelId="{6761FDB4-0C12-4CF8-B215-244ADC112CF9}" type="sibTrans" cxnId="{17018670-492E-456F-B937-401B76DE07E4}">
      <dgm:prSet/>
      <dgm:spPr/>
      <dgm:t>
        <a:bodyPr/>
        <a:lstStyle/>
        <a:p>
          <a:endParaRPr lang="en-GB"/>
        </a:p>
      </dgm:t>
    </dgm:pt>
    <dgm:pt modelId="{AD4441F1-03CE-4201-87C9-68D1B889F27B}">
      <dgm:prSet phldrT="[Text]" custT="1"/>
      <dgm:spPr/>
      <dgm:t>
        <a:bodyPr/>
        <a:lstStyle/>
        <a:p>
          <a:r>
            <a:rPr lang="de-DE" sz="1800" dirty="0" err="1"/>
            <a:t>Covenant</a:t>
          </a:r>
          <a:r>
            <a:rPr lang="de-DE" sz="1800" dirty="0"/>
            <a:t> of Mayors</a:t>
          </a:r>
          <a:endParaRPr lang="en-GB" sz="1800" dirty="0"/>
        </a:p>
      </dgm:t>
    </dgm:pt>
    <dgm:pt modelId="{82C19C61-13FF-4398-A962-EF88EF55D299}" type="parTrans" cxnId="{331C5F10-C5FA-451A-B2B4-D99F56C7574E}">
      <dgm:prSet/>
      <dgm:spPr/>
      <dgm:t>
        <a:bodyPr/>
        <a:lstStyle/>
        <a:p>
          <a:endParaRPr lang="en-GB"/>
        </a:p>
      </dgm:t>
    </dgm:pt>
    <dgm:pt modelId="{D2EE1896-BA25-4254-AB11-3047AEF21818}" type="sibTrans" cxnId="{331C5F10-C5FA-451A-B2B4-D99F56C7574E}">
      <dgm:prSet/>
      <dgm:spPr/>
      <dgm:t>
        <a:bodyPr/>
        <a:lstStyle/>
        <a:p>
          <a:endParaRPr lang="en-GB"/>
        </a:p>
      </dgm:t>
    </dgm:pt>
    <dgm:pt modelId="{8CCE5B02-A6B7-4220-843C-051DC73DED3A}" type="pres">
      <dgm:prSet presAssocID="{FDCF5334-CA3E-4384-AB35-A049AEC71EE4}" presName="cycle" presStyleCnt="0">
        <dgm:presLayoutVars>
          <dgm:dir/>
          <dgm:resizeHandles val="exact"/>
        </dgm:presLayoutVars>
      </dgm:prSet>
      <dgm:spPr/>
    </dgm:pt>
    <dgm:pt modelId="{6B9CB5EB-FE4E-4908-A62B-1D5DB0DC731C}" type="pres">
      <dgm:prSet presAssocID="{ACE4B946-FD4E-42CD-AF77-192A341F6C15}" presName="node" presStyleLbl="node1" presStyleIdx="0" presStyleCnt="7" custScaleX="201294">
        <dgm:presLayoutVars>
          <dgm:bulletEnabled val="1"/>
        </dgm:presLayoutVars>
      </dgm:prSet>
      <dgm:spPr/>
    </dgm:pt>
    <dgm:pt modelId="{9FBDE246-D768-4136-9460-1913883E923F}" type="pres">
      <dgm:prSet presAssocID="{ACE4B946-FD4E-42CD-AF77-192A341F6C15}" presName="spNode" presStyleCnt="0"/>
      <dgm:spPr/>
    </dgm:pt>
    <dgm:pt modelId="{56FC3096-373F-48A1-8F5C-B430DA4F16B6}" type="pres">
      <dgm:prSet presAssocID="{A4BF6A2E-C553-4185-AA12-E781C5046544}" presName="sibTrans" presStyleLbl="sibTrans1D1" presStyleIdx="0" presStyleCnt="7"/>
      <dgm:spPr/>
    </dgm:pt>
    <dgm:pt modelId="{024FF8D4-661C-46B7-886A-1673ABA6DD21}" type="pres">
      <dgm:prSet presAssocID="{211531C0-DD76-42A1-89CB-6B8280BAAF3F}" presName="node" presStyleLbl="node1" presStyleIdx="1" presStyleCnt="7" custScaleX="201294" custRadScaleRad="101842" custRadScaleInc="63451">
        <dgm:presLayoutVars>
          <dgm:bulletEnabled val="1"/>
        </dgm:presLayoutVars>
      </dgm:prSet>
      <dgm:spPr/>
    </dgm:pt>
    <dgm:pt modelId="{30863DD6-99C4-43C6-A68B-95C4E663AB67}" type="pres">
      <dgm:prSet presAssocID="{211531C0-DD76-42A1-89CB-6B8280BAAF3F}" presName="spNode" presStyleCnt="0"/>
      <dgm:spPr/>
    </dgm:pt>
    <dgm:pt modelId="{FA3702D1-BB5D-4B06-B33D-0AEBCF667599}" type="pres">
      <dgm:prSet presAssocID="{2775CDD0-D49D-4015-B6FA-BBBA4070D14B}" presName="sibTrans" presStyleLbl="sibTrans1D1" presStyleIdx="1" presStyleCnt="7"/>
      <dgm:spPr/>
    </dgm:pt>
    <dgm:pt modelId="{471A19C7-97AA-4F37-984A-6F9643DEACD9}" type="pres">
      <dgm:prSet presAssocID="{ACFDB8AA-3419-4D04-A38E-4D48D8F9B802}" presName="node" presStyleLbl="node1" presStyleIdx="2" presStyleCnt="7" custScaleX="201294">
        <dgm:presLayoutVars>
          <dgm:bulletEnabled val="1"/>
        </dgm:presLayoutVars>
      </dgm:prSet>
      <dgm:spPr/>
    </dgm:pt>
    <dgm:pt modelId="{4C8453BE-CE8C-4B3C-A4A7-10BE6C30B89A}" type="pres">
      <dgm:prSet presAssocID="{ACFDB8AA-3419-4D04-A38E-4D48D8F9B802}" presName="spNode" presStyleCnt="0"/>
      <dgm:spPr/>
    </dgm:pt>
    <dgm:pt modelId="{C97B6307-7473-40A7-B19B-64CDD5307364}" type="pres">
      <dgm:prSet presAssocID="{2E0B72E6-2177-4FE8-86F9-39A8FC2038FD}" presName="sibTrans" presStyleLbl="sibTrans1D1" presStyleIdx="2" presStyleCnt="7"/>
      <dgm:spPr/>
    </dgm:pt>
    <dgm:pt modelId="{A4ADC223-711A-411E-A397-561A2BDCA8E5}" type="pres">
      <dgm:prSet presAssocID="{3C40E70C-2917-4DEB-A1E3-02B10468983D}" presName="node" presStyleLbl="node1" presStyleIdx="3" presStyleCnt="7" custScaleX="201294" custRadScaleRad="112248" custRadScaleInc="-124587">
        <dgm:presLayoutVars>
          <dgm:bulletEnabled val="1"/>
        </dgm:presLayoutVars>
      </dgm:prSet>
      <dgm:spPr/>
    </dgm:pt>
    <dgm:pt modelId="{1139B939-0D87-4E40-9218-89EDD2A7B91F}" type="pres">
      <dgm:prSet presAssocID="{3C40E70C-2917-4DEB-A1E3-02B10468983D}" presName="spNode" presStyleCnt="0"/>
      <dgm:spPr/>
    </dgm:pt>
    <dgm:pt modelId="{85BAA272-B42D-4ED7-9B80-BA4327281604}" type="pres">
      <dgm:prSet presAssocID="{C6A027AE-8A30-4CC5-9F31-0C3B3BA3BE9D}" presName="sibTrans" presStyleLbl="sibTrans1D1" presStyleIdx="3" presStyleCnt="7"/>
      <dgm:spPr/>
    </dgm:pt>
    <dgm:pt modelId="{A62B967B-1B59-4AAF-A6E6-8498E6C6FCCC}" type="pres">
      <dgm:prSet presAssocID="{B8FBCC5A-FAE7-442C-B6A2-869A97B36D71}" presName="node" presStyleLbl="node1" presStyleIdx="4" presStyleCnt="7" custScaleX="201294" custRadScaleRad="101138" custRadScaleInc="44829">
        <dgm:presLayoutVars>
          <dgm:bulletEnabled val="1"/>
        </dgm:presLayoutVars>
      </dgm:prSet>
      <dgm:spPr/>
    </dgm:pt>
    <dgm:pt modelId="{383DBAF8-3A94-4239-B51C-769731415D0A}" type="pres">
      <dgm:prSet presAssocID="{B8FBCC5A-FAE7-442C-B6A2-869A97B36D71}" presName="spNode" presStyleCnt="0"/>
      <dgm:spPr/>
    </dgm:pt>
    <dgm:pt modelId="{0D4A8739-46AF-4F10-A09E-207848D130EC}" type="pres">
      <dgm:prSet presAssocID="{C27184D1-168D-4127-B959-A98A1E82BAAC}" presName="sibTrans" presStyleLbl="sibTrans1D1" presStyleIdx="4" presStyleCnt="7"/>
      <dgm:spPr/>
    </dgm:pt>
    <dgm:pt modelId="{5697FFE3-9503-4E20-95D4-915AEB4928C7}" type="pres">
      <dgm:prSet presAssocID="{5357130A-283E-4EFD-A8F4-62C3474E733E}" presName="node" presStyleLbl="node1" presStyleIdx="5" presStyleCnt="7" custScaleX="201294">
        <dgm:presLayoutVars>
          <dgm:bulletEnabled val="1"/>
        </dgm:presLayoutVars>
      </dgm:prSet>
      <dgm:spPr/>
    </dgm:pt>
    <dgm:pt modelId="{9D4EE89E-45F7-4D80-8BC6-7A1290A7AFC9}" type="pres">
      <dgm:prSet presAssocID="{5357130A-283E-4EFD-A8F4-62C3474E733E}" presName="spNode" presStyleCnt="0"/>
      <dgm:spPr/>
    </dgm:pt>
    <dgm:pt modelId="{7DF97671-D96A-413F-BDF4-9B4AA800C3B4}" type="pres">
      <dgm:prSet presAssocID="{6761FDB4-0C12-4CF8-B215-244ADC112CF9}" presName="sibTrans" presStyleLbl="sibTrans1D1" presStyleIdx="5" presStyleCnt="7"/>
      <dgm:spPr/>
    </dgm:pt>
    <dgm:pt modelId="{4416EB53-9687-4A50-AAF9-6662871610E2}" type="pres">
      <dgm:prSet presAssocID="{AD4441F1-03CE-4201-87C9-68D1B889F27B}" presName="node" presStyleLbl="node1" presStyleIdx="6" presStyleCnt="7" custScaleX="201294" custRadScaleRad="103514" custRadScaleInc="-61596">
        <dgm:presLayoutVars>
          <dgm:bulletEnabled val="1"/>
        </dgm:presLayoutVars>
      </dgm:prSet>
      <dgm:spPr/>
    </dgm:pt>
    <dgm:pt modelId="{74DBB1F5-91C0-462A-88E2-6159E30ABE7F}" type="pres">
      <dgm:prSet presAssocID="{AD4441F1-03CE-4201-87C9-68D1B889F27B}" presName="spNode" presStyleCnt="0"/>
      <dgm:spPr/>
    </dgm:pt>
    <dgm:pt modelId="{82736A77-4FA4-46D8-8635-5073FEAA14E6}" type="pres">
      <dgm:prSet presAssocID="{D2EE1896-BA25-4254-AB11-3047AEF21818}" presName="sibTrans" presStyleLbl="sibTrans1D1" presStyleIdx="6" presStyleCnt="7"/>
      <dgm:spPr/>
    </dgm:pt>
  </dgm:ptLst>
  <dgm:cxnLst>
    <dgm:cxn modelId="{65FAF203-E37F-4487-ABF1-8ECEB760AEF4}" srcId="{FDCF5334-CA3E-4384-AB35-A049AEC71EE4}" destId="{3C40E70C-2917-4DEB-A1E3-02B10468983D}" srcOrd="3" destOrd="0" parTransId="{F944A240-A528-4E8F-BD9C-1E81E74B3ABC}" sibTransId="{C6A027AE-8A30-4CC5-9F31-0C3B3BA3BE9D}"/>
    <dgm:cxn modelId="{331C5F10-C5FA-451A-B2B4-D99F56C7574E}" srcId="{FDCF5334-CA3E-4384-AB35-A049AEC71EE4}" destId="{AD4441F1-03CE-4201-87C9-68D1B889F27B}" srcOrd="6" destOrd="0" parTransId="{82C19C61-13FF-4398-A962-EF88EF55D299}" sibTransId="{D2EE1896-BA25-4254-AB11-3047AEF21818}"/>
    <dgm:cxn modelId="{59BAC112-4EB2-413E-9777-0390D6E66F5B}" srcId="{FDCF5334-CA3E-4384-AB35-A049AEC71EE4}" destId="{ACE4B946-FD4E-42CD-AF77-192A341F6C15}" srcOrd="0" destOrd="0" parTransId="{045495FF-C7DA-43FA-B007-52C01D194246}" sibTransId="{A4BF6A2E-C553-4185-AA12-E781C5046544}"/>
    <dgm:cxn modelId="{71858A1E-4FCF-4EBE-B949-C471A35D1501}" type="presOf" srcId="{ACFDB8AA-3419-4D04-A38E-4D48D8F9B802}" destId="{471A19C7-97AA-4F37-984A-6F9643DEACD9}" srcOrd="0" destOrd="0" presId="urn:microsoft.com/office/officeart/2005/8/layout/cycle6"/>
    <dgm:cxn modelId="{8BB0A81F-E916-4C1E-ACEC-610133DB0BCE}" type="presOf" srcId="{AD4441F1-03CE-4201-87C9-68D1B889F27B}" destId="{4416EB53-9687-4A50-AAF9-6662871610E2}" srcOrd="0" destOrd="0" presId="urn:microsoft.com/office/officeart/2005/8/layout/cycle6"/>
    <dgm:cxn modelId="{20BB0F6D-FC6F-463A-98D4-84B60206A304}" type="presOf" srcId="{2775CDD0-D49D-4015-B6FA-BBBA4070D14B}" destId="{FA3702D1-BB5D-4B06-B33D-0AEBCF667599}" srcOrd="0" destOrd="0" presId="urn:microsoft.com/office/officeart/2005/8/layout/cycle6"/>
    <dgm:cxn modelId="{17018670-492E-456F-B937-401B76DE07E4}" srcId="{FDCF5334-CA3E-4384-AB35-A049AEC71EE4}" destId="{5357130A-283E-4EFD-A8F4-62C3474E733E}" srcOrd="5" destOrd="0" parTransId="{75F334BB-303C-492A-BC0E-F67B8140767B}" sibTransId="{6761FDB4-0C12-4CF8-B215-244ADC112CF9}"/>
    <dgm:cxn modelId="{00E65771-56CD-42F1-883F-228512513B53}" type="presOf" srcId="{C6A027AE-8A30-4CC5-9F31-0C3B3BA3BE9D}" destId="{85BAA272-B42D-4ED7-9B80-BA4327281604}" srcOrd="0" destOrd="0" presId="urn:microsoft.com/office/officeart/2005/8/layout/cycle6"/>
    <dgm:cxn modelId="{4F576954-A2CC-4FCC-B4CF-D7B3945BA9D1}" type="presOf" srcId="{6761FDB4-0C12-4CF8-B215-244ADC112CF9}" destId="{7DF97671-D96A-413F-BDF4-9B4AA800C3B4}" srcOrd="0" destOrd="0" presId="urn:microsoft.com/office/officeart/2005/8/layout/cycle6"/>
    <dgm:cxn modelId="{14A88675-5C5B-4178-9035-9DFFB87CCA20}" type="presOf" srcId="{A4BF6A2E-C553-4185-AA12-E781C5046544}" destId="{56FC3096-373F-48A1-8F5C-B430DA4F16B6}" srcOrd="0" destOrd="0" presId="urn:microsoft.com/office/officeart/2005/8/layout/cycle6"/>
    <dgm:cxn modelId="{A9D9B279-0935-42B0-9FCE-F231B4B45339}" type="presOf" srcId="{211531C0-DD76-42A1-89CB-6B8280BAAF3F}" destId="{024FF8D4-661C-46B7-886A-1673ABA6DD21}" srcOrd="0" destOrd="0" presId="urn:microsoft.com/office/officeart/2005/8/layout/cycle6"/>
    <dgm:cxn modelId="{579E5C80-3CF5-4629-BC59-AAF4A891C3DC}" type="presOf" srcId="{3C40E70C-2917-4DEB-A1E3-02B10468983D}" destId="{A4ADC223-711A-411E-A397-561A2BDCA8E5}" srcOrd="0" destOrd="0" presId="urn:microsoft.com/office/officeart/2005/8/layout/cycle6"/>
    <dgm:cxn modelId="{7A15D384-C36C-4B76-A508-CF4AF9B1A037}" type="presOf" srcId="{FDCF5334-CA3E-4384-AB35-A049AEC71EE4}" destId="{8CCE5B02-A6B7-4220-843C-051DC73DED3A}" srcOrd="0" destOrd="0" presId="urn:microsoft.com/office/officeart/2005/8/layout/cycle6"/>
    <dgm:cxn modelId="{C1FDF589-1BB5-4A3D-A3FB-7BEB25315E6D}" srcId="{FDCF5334-CA3E-4384-AB35-A049AEC71EE4}" destId="{B8FBCC5A-FAE7-442C-B6A2-869A97B36D71}" srcOrd="4" destOrd="0" parTransId="{72A3410A-E1E9-471B-AC0A-C18664AEF64D}" sibTransId="{C27184D1-168D-4127-B959-A98A1E82BAAC}"/>
    <dgm:cxn modelId="{1646B3AB-E43E-4A07-927B-1454B48AA394}" type="presOf" srcId="{2E0B72E6-2177-4FE8-86F9-39A8FC2038FD}" destId="{C97B6307-7473-40A7-B19B-64CDD5307364}" srcOrd="0" destOrd="0" presId="urn:microsoft.com/office/officeart/2005/8/layout/cycle6"/>
    <dgm:cxn modelId="{1DBF13BC-3323-47CD-9E62-1D85E9F10956}" srcId="{FDCF5334-CA3E-4384-AB35-A049AEC71EE4}" destId="{ACFDB8AA-3419-4D04-A38E-4D48D8F9B802}" srcOrd="2" destOrd="0" parTransId="{DFD9AD90-5E32-426A-B42D-069ED64F8DEF}" sibTransId="{2E0B72E6-2177-4FE8-86F9-39A8FC2038FD}"/>
    <dgm:cxn modelId="{CE4A91C9-2437-4144-9A74-C3CF7F7FB778}" type="presOf" srcId="{ACE4B946-FD4E-42CD-AF77-192A341F6C15}" destId="{6B9CB5EB-FE4E-4908-A62B-1D5DB0DC731C}" srcOrd="0" destOrd="0" presId="urn:microsoft.com/office/officeart/2005/8/layout/cycle6"/>
    <dgm:cxn modelId="{01B171CA-7A14-4A61-9D73-7C30EB3384A0}" type="presOf" srcId="{C27184D1-168D-4127-B959-A98A1E82BAAC}" destId="{0D4A8739-46AF-4F10-A09E-207848D130EC}" srcOrd="0" destOrd="0" presId="urn:microsoft.com/office/officeart/2005/8/layout/cycle6"/>
    <dgm:cxn modelId="{949055EB-AF6B-459E-8822-BF43AA4B54C2}" type="presOf" srcId="{5357130A-283E-4EFD-A8F4-62C3474E733E}" destId="{5697FFE3-9503-4E20-95D4-915AEB4928C7}" srcOrd="0" destOrd="0" presId="urn:microsoft.com/office/officeart/2005/8/layout/cycle6"/>
    <dgm:cxn modelId="{C5EABEEE-1E91-48E8-838E-5E1D4033D0B1}" type="presOf" srcId="{D2EE1896-BA25-4254-AB11-3047AEF21818}" destId="{82736A77-4FA4-46D8-8635-5073FEAA14E6}" srcOrd="0" destOrd="0" presId="urn:microsoft.com/office/officeart/2005/8/layout/cycle6"/>
    <dgm:cxn modelId="{FF1630F4-D2F7-4EFD-AF1B-8D81BC4F0D08}" srcId="{FDCF5334-CA3E-4384-AB35-A049AEC71EE4}" destId="{211531C0-DD76-42A1-89CB-6B8280BAAF3F}" srcOrd="1" destOrd="0" parTransId="{5D289AE5-C3EB-4500-8CA5-928DA7C6559B}" sibTransId="{2775CDD0-D49D-4015-B6FA-BBBA4070D14B}"/>
    <dgm:cxn modelId="{C323AFF7-B90A-4A84-9402-19B68565D678}" type="presOf" srcId="{B8FBCC5A-FAE7-442C-B6A2-869A97B36D71}" destId="{A62B967B-1B59-4AAF-A6E6-8498E6C6FCCC}" srcOrd="0" destOrd="0" presId="urn:microsoft.com/office/officeart/2005/8/layout/cycle6"/>
    <dgm:cxn modelId="{489650EB-3E7C-4EB0-958A-BA565689FF60}" type="presParOf" srcId="{8CCE5B02-A6B7-4220-843C-051DC73DED3A}" destId="{6B9CB5EB-FE4E-4908-A62B-1D5DB0DC731C}" srcOrd="0" destOrd="0" presId="urn:microsoft.com/office/officeart/2005/8/layout/cycle6"/>
    <dgm:cxn modelId="{25CF15A6-DCAF-4297-9F9F-897394A63714}" type="presParOf" srcId="{8CCE5B02-A6B7-4220-843C-051DC73DED3A}" destId="{9FBDE246-D768-4136-9460-1913883E923F}" srcOrd="1" destOrd="0" presId="urn:microsoft.com/office/officeart/2005/8/layout/cycle6"/>
    <dgm:cxn modelId="{60AC3C5F-AC6F-4D8A-B4E3-B4F354DFC1B1}" type="presParOf" srcId="{8CCE5B02-A6B7-4220-843C-051DC73DED3A}" destId="{56FC3096-373F-48A1-8F5C-B430DA4F16B6}" srcOrd="2" destOrd="0" presId="urn:microsoft.com/office/officeart/2005/8/layout/cycle6"/>
    <dgm:cxn modelId="{A07EE24C-F097-4163-BA5B-2509C655F5CE}" type="presParOf" srcId="{8CCE5B02-A6B7-4220-843C-051DC73DED3A}" destId="{024FF8D4-661C-46B7-886A-1673ABA6DD21}" srcOrd="3" destOrd="0" presId="urn:microsoft.com/office/officeart/2005/8/layout/cycle6"/>
    <dgm:cxn modelId="{65E56767-0DB3-495D-AE69-E2A2DE57901E}" type="presParOf" srcId="{8CCE5B02-A6B7-4220-843C-051DC73DED3A}" destId="{30863DD6-99C4-43C6-A68B-95C4E663AB67}" srcOrd="4" destOrd="0" presId="urn:microsoft.com/office/officeart/2005/8/layout/cycle6"/>
    <dgm:cxn modelId="{762DA5C0-5E82-479F-B330-08AE55929BBA}" type="presParOf" srcId="{8CCE5B02-A6B7-4220-843C-051DC73DED3A}" destId="{FA3702D1-BB5D-4B06-B33D-0AEBCF667599}" srcOrd="5" destOrd="0" presId="urn:microsoft.com/office/officeart/2005/8/layout/cycle6"/>
    <dgm:cxn modelId="{90F83FB0-9C02-42D8-A7DA-60F7CBEF928E}" type="presParOf" srcId="{8CCE5B02-A6B7-4220-843C-051DC73DED3A}" destId="{471A19C7-97AA-4F37-984A-6F9643DEACD9}" srcOrd="6" destOrd="0" presId="urn:microsoft.com/office/officeart/2005/8/layout/cycle6"/>
    <dgm:cxn modelId="{27B6CB82-38A7-4583-911D-E8EE6A84ACBE}" type="presParOf" srcId="{8CCE5B02-A6B7-4220-843C-051DC73DED3A}" destId="{4C8453BE-CE8C-4B3C-A4A7-10BE6C30B89A}" srcOrd="7" destOrd="0" presId="urn:microsoft.com/office/officeart/2005/8/layout/cycle6"/>
    <dgm:cxn modelId="{3953D4A3-6C01-43A4-9728-E855D2AF3B7E}" type="presParOf" srcId="{8CCE5B02-A6B7-4220-843C-051DC73DED3A}" destId="{C97B6307-7473-40A7-B19B-64CDD5307364}" srcOrd="8" destOrd="0" presId="urn:microsoft.com/office/officeart/2005/8/layout/cycle6"/>
    <dgm:cxn modelId="{16484D43-1A9F-4D20-9893-1D64119D62BD}" type="presParOf" srcId="{8CCE5B02-A6B7-4220-843C-051DC73DED3A}" destId="{A4ADC223-711A-411E-A397-561A2BDCA8E5}" srcOrd="9" destOrd="0" presId="urn:microsoft.com/office/officeart/2005/8/layout/cycle6"/>
    <dgm:cxn modelId="{9B767C2C-61A1-413C-A9FB-AE9F3F3811EA}" type="presParOf" srcId="{8CCE5B02-A6B7-4220-843C-051DC73DED3A}" destId="{1139B939-0D87-4E40-9218-89EDD2A7B91F}" srcOrd="10" destOrd="0" presId="urn:microsoft.com/office/officeart/2005/8/layout/cycle6"/>
    <dgm:cxn modelId="{2BB37052-4466-4AB5-AF33-035355A555E8}" type="presParOf" srcId="{8CCE5B02-A6B7-4220-843C-051DC73DED3A}" destId="{85BAA272-B42D-4ED7-9B80-BA4327281604}" srcOrd="11" destOrd="0" presId="urn:microsoft.com/office/officeart/2005/8/layout/cycle6"/>
    <dgm:cxn modelId="{5BD39565-361C-4BA6-8DA3-E68F0D7BC3D7}" type="presParOf" srcId="{8CCE5B02-A6B7-4220-843C-051DC73DED3A}" destId="{A62B967B-1B59-4AAF-A6E6-8498E6C6FCCC}" srcOrd="12" destOrd="0" presId="urn:microsoft.com/office/officeart/2005/8/layout/cycle6"/>
    <dgm:cxn modelId="{B2439555-5B4A-47B6-8AEC-8BDC32380CFD}" type="presParOf" srcId="{8CCE5B02-A6B7-4220-843C-051DC73DED3A}" destId="{383DBAF8-3A94-4239-B51C-769731415D0A}" srcOrd="13" destOrd="0" presId="urn:microsoft.com/office/officeart/2005/8/layout/cycle6"/>
    <dgm:cxn modelId="{033CB8DA-3324-4E7B-BB21-1AD4B2BECA02}" type="presParOf" srcId="{8CCE5B02-A6B7-4220-843C-051DC73DED3A}" destId="{0D4A8739-46AF-4F10-A09E-207848D130EC}" srcOrd="14" destOrd="0" presId="urn:microsoft.com/office/officeart/2005/8/layout/cycle6"/>
    <dgm:cxn modelId="{71F435F0-EEB6-4CD7-BCE4-90D13D69AAF9}" type="presParOf" srcId="{8CCE5B02-A6B7-4220-843C-051DC73DED3A}" destId="{5697FFE3-9503-4E20-95D4-915AEB4928C7}" srcOrd="15" destOrd="0" presId="urn:microsoft.com/office/officeart/2005/8/layout/cycle6"/>
    <dgm:cxn modelId="{C95AAEEB-86D2-4B5C-BCC4-3792F844EA07}" type="presParOf" srcId="{8CCE5B02-A6B7-4220-843C-051DC73DED3A}" destId="{9D4EE89E-45F7-4D80-8BC6-7A1290A7AFC9}" srcOrd="16" destOrd="0" presId="urn:microsoft.com/office/officeart/2005/8/layout/cycle6"/>
    <dgm:cxn modelId="{1FF23EED-EC25-4C33-AE2D-78E3143D7021}" type="presParOf" srcId="{8CCE5B02-A6B7-4220-843C-051DC73DED3A}" destId="{7DF97671-D96A-413F-BDF4-9B4AA800C3B4}" srcOrd="17" destOrd="0" presId="urn:microsoft.com/office/officeart/2005/8/layout/cycle6"/>
    <dgm:cxn modelId="{E5D72BEB-3E7B-4A09-A133-ED207350BCF2}" type="presParOf" srcId="{8CCE5B02-A6B7-4220-843C-051DC73DED3A}" destId="{4416EB53-9687-4A50-AAF9-6662871610E2}" srcOrd="18" destOrd="0" presId="urn:microsoft.com/office/officeart/2005/8/layout/cycle6"/>
    <dgm:cxn modelId="{18BC77C4-6A7A-4DF4-B1FE-BAEDB930ECFE}" type="presParOf" srcId="{8CCE5B02-A6B7-4220-843C-051DC73DED3A}" destId="{74DBB1F5-91C0-462A-88E2-6159E30ABE7F}" srcOrd="19" destOrd="0" presId="urn:microsoft.com/office/officeart/2005/8/layout/cycle6"/>
    <dgm:cxn modelId="{C827BF3D-EF4E-4735-B4C6-EF889C5514CB}" type="presParOf" srcId="{8CCE5B02-A6B7-4220-843C-051DC73DED3A}" destId="{82736A77-4FA4-46D8-8635-5073FEAA14E6}" srcOrd="20"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9CB5EB-FE4E-4908-A62B-1D5DB0DC731C}">
      <dsp:nvSpPr>
        <dsp:cNvPr id="0" name=""/>
        <dsp:cNvSpPr/>
      </dsp:nvSpPr>
      <dsp:spPr>
        <a:xfrm>
          <a:off x="2069864" y="2060"/>
          <a:ext cx="1956271" cy="6317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kern="1200" dirty="0" err="1"/>
            <a:t>CiViTAS</a:t>
          </a:r>
          <a:endParaRPr lang="en-GB" sz="1800" kern="1200" dirty="0"/>
        </a:p>
      </dsp:txBody>
      <dsp:txXfrm>
        <a:off x="2100701" y="32897"/>
        <a:ext cx="1894597" cy="570026"/>
      </dsp:txXfrm>
    </dsp:sp>
    <dsp:sp modelId="{56FC3096-373F-48A1-8F5C-B430DA4F16B6}">
      <dsp:nvSpPr>
        <dsp:cNvPr id="0" name=""/>
        <dsp:cNvSpPr/>
      </dsp:nvSpPr>
      <dsp:spPr>
        <a:xfrm>
          <a:off x="1338107" y="374334"/>
          <a:ext cx="3606768" cy="3606768"/>
        </a:xfrm>
        <a:custGeom>
          <a:avLst/>
          <a:gdLst/>
          <a:ahLst/>
          <a:cxnLst/>
          <a:rect l="0" t="0" r="0" b="0"/>
          <a:pathLst>
            <a:path>
              <a:moveTo>
                <a:pt x="2692886" y="234633"/>
              </a:moveTo>
              <a:arcTo wR="1803384" hR="1803384" stAng="17973228" swAng="1046724"/>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24FF8D4-661C-46B7-886A-1673ABA6DD21}">
      <dsp:nvSpPr>
        <dsp:cNvPr id="0" name=""/>
        <dsp:cNvSpPr/>
      </dsp:nvSpPr>
      <dsp:spPr>
        <a:xfrm>
          <a:off x="3696068" y="951882"/>
          <a:ext cx="1956271" cy="6317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kern="1200" dirty="0" err="1"/>
            <a:t>Horizon</a:t>
          </a:r>
          <a:r>
            <a:rPr lang="de-DE" sz="1800" kern="1200" dirty="0"/>
            <a:t> 2020</a:t>
          </a:r>
          <a:endParaRPr lang="en-GB" sz="1800" kern="1200" dirty="0"/>
        </a:p>
      </dsp:txBody>
      <dsp:txXfrm>
        <a:off x="3726905" y="982719"/>
        <a:ext cx="1894597" cy="570026"/>
      </dsp:txXfrm>
    </dsp:sp>
    <dsp:sp modelId="{FA3702D1-BB5D-4B06-B33D-0AEBCF667599}">
      <dsp:nvSpPr>
        <dsp:cNvPr id="0" name=""/>
        <dsp:cNvSpPr/>
      </dsp:nvSpPr>
      <dsp:spPr>
        <a:xfrm>
          <a:off x="1251898" y="220364"/>
          <a:ext cx="3606768" cy="3606768"/>
        </a:xfrm>
        <a:custGeom>
          <a:avLst/>
          <a:gdLst/>
          <a:ahLst/>
          <a:cxnLst/>
          <a:rect l="0" t="0" r="0" b="0"/>
          <a:pathLst>
            <a:path>
              <a:moveTo>
                <a:pt x="3553740" y="1369280"/>
              </a:moveTo>
              <a:arcTo wR="1803384" hR="1803384" stAng="20764270" swAng="1173244"/>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71A19C7-97AA-4F37-984A-6F9643DEACD9}">
      <dsp:nvSpPr>
        <dsp:cNvPr id="0" name=""/>
        <dsp:cNvSpPr/>
      </dsp:nvSpPr>
      <dsp:spPr>
        <a:xfrm>
          <a:off x="3828034" y="2206735"/>
          <a:ext cx="1956271" cy="6317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kern="1200" dirty="0"/>
            <a:t>Smart Cities</a:t>
          </a:r>
          <a:endParaRPr lang="en-GB" sz="1800" kern="1200" dirty="0"/>
        </a:p>
      </dsp:txBody>
      <dsp:txXfrm>
        <a:off x="3858871" y="2237572"/>
        <a:ext cx="1894597" cy="570026"/>
      </dsp:txXfrm>
    </dsp:sp>
    <dsp:sp modelId="{C97B6307-7473-40A7-B19B-64CDD5307364}">
      <dsp:nvSpPr>
        <dsp:cNvPr id="0" name=""/>
        <dsp:cNvSpPr/>
      </dsp:nvSpPr>
      <dsp:spPr>
        <a:xfrm>
          <a:off x="1172465" y="1554972"/>
          <a:ext cx="3606768" cy="3606768"/>
        </a:xfrm>
        <a:custGeom>
          <a:avLst/>
          <a:gdLst/>
          <a:ahLst/>
          <a:cxnLst/>
          <a:rect l="0" t="0" r="0" b="0"/>
          <a:pathLst>
            <a:path>
              <a:moveTo>
                <a:pt x="3531208" y="1286839"/>
              </a:moveTo>
              <a:arcTo wR="1803384" hR="1803384" stAng="20601336" swAng="659297"/>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4ADC223-711A-411E-A397-561A2BDCA8E5}">
      <dsp:nvSpPr>
        <dsp:cNvPr id="0" name=""/>
        <dsp:cNvSpPr/>
      </dsp:nvSpPr>
      <dsp:spPr>
        <a:xfrm>
          <a:off x="3552051" y="3184125"/>
          <a:ext cx="1956271" cy="63170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kern="1200" dirty="0" err="1"/>
            <a:t>Interreg</a:t>
          </a:r>
          <a:r>
            <a:rPr lang="de-DE" sz="1800" kern="1200" dirty="0"/>
            <a:t> </a:t>
          </a:r>
          <a:r>
            <a:rPr lang="de-DE" sz="1800" kern="1200" dirty="0" err="1"/>
            <a:t>CE</a:t>
          </a:r>
          <a:endParaRPr lang="en-GB" sz="1800" kern="1200" dirty="0"/>
        </a:p>
      </dsp:txBody>
      <dsp:txXfrm>
        <a:off x="3582888" y="3214962"/>
        <a:ext cx="1894597" cy="570026"/>
      </dsp:txXfrm>
    </dsp:sp>
    <dsp:sp modelId="{85BAA272-B42D-4ED7-9B80-BA4327281604}">
      <dsp:nvSpPr>
        <dsp:cNvPr id="0" name=""/>
        <dsp:cNvSpPr/>
      </dsp:nvSpPr>
      <dsp:spPr>
        <a:xfrm>
          <a:off x="1591561" y="377207"/>
          <a:ext cx="3606768" cy="3606768"/>
        </a:xfrm>
        <a:custGeom>
          <a:avLst/>
          <a:gdLst/>
          <a:ahLst/>
          <a:cxnLst/>
          <a:rect l="0" t="0" r="0" b="0"/>
          <a:pathLst>
            <a:path>
              <a:moveTo>
                <a:pt x="2553421" y="3443395"/>
              </a:moveTo>
              <a:arcTo wR="1803384" hR="1803384" stAng="3925418" swAng="2168692"/>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62B967B-1B59-4AAF-A6E6-8498E6C6FCCC}">
      <dsp:nvSpPr>
        <dsp:cNvPr id="0" name=""/>
        <dsp:cNvSpPr/>
      </dsp:nvSpPr>
      <dsp:spPr>
        <a:xfrm>
          <a:off x="1065858" y="3328142"/>
          <a:ext cx="1956271" cy="631700"/>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kern="1200" dirty="0" err="1"/>
            <a:t>Interreg</a:t>
          </a:r>
          <a:r>
            <a:rPr lang="de-DE" sz="1800" kern="1200" dirty="0"/>
            <a:t> </a:t>
          </a:r>
          <a:r>
            <a:rPr lang="de-DE" sz="1800" kern="1200" dirty="0" err="1"/>
            <a:t>BSR</a:t>
          </a:r>
          <a:endParaRPr lang="en-GB" sz="1800" kern="1200" dirty="0"/>
        </a:p>
      </dsp:txBody>
      <dsp:txXfrm>
        <a:off x="1096695" y="3358979"/>
        <a:ext cx="1894597" cy="570026"/>
      </dsp:txXfrm>
    </dsp:sp>
    <dsp:sp modelId="{0D4A8739-46AF-4F10-A09E-207848D130EC}">
      <dsp:nvSpPr>
        <dsp:cNvPr id="0" name=""/>
        <dsp:cNvSpPr/>
      </dsp:nvSpPr>
      <dsp:spPr>
        <a:xfrm>
          <a:off x="1269826" y="379135"/>
          <a:ext cx="3606768" cy="3606768"/>
        </a:xfrm>
        <a:custGeom>
          <a:avLst/>
          <a:gdLst/>
          <a:ahLst/>
          <a:cxnLst/>
          <a:rect l="0" t="0" r="0" b="0"/>
          <a:pathLst>
            <a:path>
              <a:moveTo>
                <a:pt x="407038" y="2944616"/>
              </a:moveTo>
              <a:arcTo wR="1803384" hR="1803384" stAng="8444453" swAng="1065016"/>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697FFE3-9503-4E20-95D4-915AEB4928C7}">
      <dsp:nvSpPr>
        <dsp:cNvPr id="0" name=""/>
        <dsp:cNvSpPr/>
      </dsp:nvSpPr>
      <dsp:spPr>
        <a:xfrm>
          <a:off x="311694" y="2206735"/>
          <a:ext cx="1956271" cy="6317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kern="1200" dirty="0" err="1"/>
            <a:t>Interreg</a:t>
          </a:r>
          <a:r>
            <a:rPr lang="de-DE" sz="1800" kern="1200" dirty="0"/>
            <a:t> </a:t>
          </a:r>
          <a:r>
            <a:rPr lang="de-DE" sz="1800" kern="1200" dirty="0" err="1"/>
            <a:t>MED</a:t>
          </a:r>
          <a:endParaRPr lang="en-GB" sz="1800" kern="1200" dirty="0"/>
        </a:p>
      </dsp:txBody>
      <dsp:txXfrm>
        <a:off x="342531" y="2237572"/>
        <a:ext cx="1894597" cy="570026"/>
      </dsp:txXfrm>
    </dsp:sp>
    <dsp:sp modelId="{7DF97671-D96A-413F-BDF4-9B4AA800C3B4}">
      <dsp:nvSpPr>
        <dsp:cNvPr id="0" name=""/>
        <dsp:cNvSpPr/>
      </dsp:nvSpPr>
      <dsp:spPr>
        <a:xfrm>
          <a:off x="1226925" y="137415"/>
          <a:ext cx="3606768" cy="3606768"/>
        </a:xfrm>
        <a:custGeom>
          <a:avLst/>
          <a:gdLst/>
          <a:ahLst/>
          <a:cxnLst/>
          <a:rect l="0" t="0" r="0" b="0"/>
          <a:pathLst>
            <a:path>
              <a:moveTo>
                <a:pt x="18773" y="2062922"/>
              </a:moveTo>
              <a:arcTo wR="1803384" hR="1803384" stAng="10303525" swAng="1214765"/>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416EB53-9687-4A50-AAF9-6662871610E2}">
      <dsp:nvSpPr>
        <dsp:cNvPr id="0" name=""/>
        <dsp:cNvSpPr/>
      </dsp:nvSpPr>
      <dsp:spPr>
        <a:xfrm>
          <a:off x="421802" y="928708"/>
          <a:ext cx="1956271" cy="6317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kern="1200" dirty="0" err="1"/>
            <a:t>Covenant</a:t>
          </a:r>
          <a:r>
            <a:rPr lang="de-DE" sz="1800" kern="1200" dirty="0"/>
            <a:t> of Mayors</a:t>
          </a:r>
          <a:endParaRPr lang="en-GB" sz="1800" kern="1200" dirty="0"/>
        </a:p>
      </dsp:txBody>
      <dsp:txXfrm>
        <a:off x="452639" y="959545"/>
        <a:ext cx="1894597" cy="570026"/>
      </dsp:txXfrm>
    </dsp:sp>
    <dsp:sp modelId="{82736A77-4FA4-46D8-8635-5073FEAA14E6}">
      <dsp:nvSpPr>
        <dsp:cNvPr id="0" name=""/>
        <dsp:cNvSpPr/>
      </dsp:nvSpPr>
      <dsp:spPr>
        <a:xfrm>
          <a:off x="1063108" y="420731"/>
          <a:ext cx="3606768" cy="3606768"/>
        </a:xfrm>
        <a:custGeom>
          <a:avLst/>
          <a:gdLst/>
          <a:ahLst/>
          <a:cxnLst/>
          <a:rect l="0" t="0" r="0" b="0"/>
          <a:pathLst>
            <a:path>
              <a:moveTo>
                <a:pt x="552777" y="504085"/>
              </a:moveTo>
              <a:arcTo wR="1803384" hR="1803384" stAng="13565637" swAng="1050785"/>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EB1F61-E1F4-49FC-848C-94DE4C613A9C}" type="datetimeFigureOut">
              <a:rPr lang="en-GB" smtClean="0"/>
              <a:t>25/05/2018</a:t>
            </a:fld>
            <a:endParaRPr lang="en-GB"/>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61EE56-DDD7-4C6F-BC04-9CFF563982CF}" type="slidenum">
              <a:rPr lang="en-GB" smtClean="0"/>
              <a:t>‹Nr.›</a:t>
            </a:fld>
            <a:endParaRPr lang="en-GB"/>
          </a:p>
        </p:txBody>
      </p:sp>
    </p:spTree>
    <p:extLst>
      <p:ext uri="{BB962C8B-B14F-4D97-AF65-F5344CB8AC3E}">
        <p14:creationId xmlns:p14="http://schemas.microsoft.com/office/powerpoint/2010/main" val="2296672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B061EE56-DDD7-4C6F-BC04-9CFF563982CF}" type="slidenum">
              <a:rPr lang="en-GB" smtClean="0"/>
              <a:t>1</a:t>
            </a:fld>
            <a:endParaRPr lang="en-GB"/>
          </a:p>
        </p:txBody>
      </p:sp>
    </p:spTree>
    <p:extLst>
      <p:ext uri="{BB962C8B-B14F-4D97-AF65-F5344CB8AC3E}">
        <p14:creationId xmlns:p14="http://schemas.microsoft.com/office/powerpoint/2010/main" val="235527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LOW-</a:t>
            </a:r>
            <a:r>
              <a:rPr lang="de-DE" dirty="0" err="1"/>
              <a:t>CARB</a:t>
            </a:r>
            <a:r>
              <a:rPr lang="de-DE" baseline="0" dirty="0"/>
              <a:t> </a:t>
            </a:r>
            <a:r>
              <a:rPr lang="de-DE" baseline="0" dirty="0" err="1"/>
              <a:t>contributes</a:t>
            </a:r>
            <a:r>
              <a:rPr lang="de-DE" baseline="0" dirty="0"/>
              <a:t> to </a:t>
            </a:r>
            <a:r>
              <a:rPr lang="de-DE" baseline="0" dirty="0" err="1"/>
              <a:t>reaching</a:t>
            </a:r>
            <a:r>
              <a:rPr lang="de-DE" baseline="0" dirty="0"/>
              <a:t> </a:t>
            </a:r>
            <a:r>
              <a:rPr lang="de-DE" baseline="0" dirty="0" err="1"/>
              <a:t>the</a:t>
            </a:r>
            <a:r>
              <a:rPr lang="de-DE" baseline="0" dirty="0"/>
              <a:t> </a:t>
            </a:r>
            <a:r>
              <a:rPr lang="de-DE" baseline="0" dirty="0" err="1"/>
              <a:t>ambitious</a:t>
            </a:r>
            <a:r>
              <a:rPr lang="de-DE" baseline="0" dirty="0"/>
              <a:t> </a:t>
            </a:r>
            <a:r>
              <a:rPr lang="de-DE" baseline="0" dirty="0" err="1"/>
              <a:t>goals</a:t>
            </a:r>
            <a:r>
              <a:rPr lang="de-DE" baseline="0" dirty="0"/>
              <a:t> of </a:t>
            </a:r>
            <a:r>
              <a:rPr lang="de-DE" baseline="0" dirty="0" err="1"/>
              <a:t>the</a:t>
            </a:r>
            <a:r>
              <a:rPr lang="de-DE" baseline="0" dirty="0"/>
              <a:t> 2011 Trabsport White Paper to </a:t>
            </a:r>
            <a:r>
              <a:rPr lang="de-DE" baseline="0" dirty="0" err="1"/>
              <a:t>halve</a:t>
            </a:r>
            <a:r>
              <a:rPr lang="de-DE" baseline="0" dirty="0"/>
              <a:t> </a:t>
            </a:r>
            <a:r>
              <a:rPr lang="de-DE" baseline="0" dirty="0" err="1"/>
              <a:t>the</a:t>
            </a:r>
            <a:r>
              <a:rPr lang="de-DE" baseline="0" dirty="0"/>
              <a:t> </a:t>
            </a:r>
            <a:r>
              <a:rPr lang="de-DE" baseline="0" dirty="0" err="1"/>
              <a:t>use</a:t>
            </a:r>
            <a:r>
              <a:rPr lang="de-DE" baseline="0" dirty="0"/>
              <a:t> of </a:t>
            </a:r>
            <a:r>
              <a:rPr lang="en-GB" baseline="0" dirty="0"/>
              <a:t>conventionally fuelled vehicles in cities by 2030 </a:t>
            </a:r>
            <a:r>
              <a:rPr lang="de-DE" baseline="0" dirty="0" err="1"/>
              <a:t>and</a:t>
            </a:r>
            <a:r>
              <a:rPr lang="de-DE" baseline="0" dirty="0"/>
              <a:t> to </a:t>
            </a:r>
            <a:r>
              <a:rPr lang="de-DE" baseline="0" dirty="0" err="1"/>
              <a:t>cut</a:t>
            </a:r>
            <a:r>
              <a:rPr lang="de-DE" baseline="0" dirty="0"/>
              <a:t> </a:t>
            </a:r>
            <a:r>
              <a:rPr lang="de-DE" baseline="0" dirty="0" err="1"/>
              <a:t>carbon</a:t>
            </a:r>
            <a:r>
              <a:rPr lang="de-DE" baseline="0" dirty="0"/>
              <a:t> </a:t>
            </a:r>
            <a:r>
              <a:rPr lang="de-DE" baseline="0" dirty="0" err="1"/>
              <a:t>emissions</a:t>
            </a:r>
            <a:r>
              <a:rPr lang="de-DE" baseline="0" dirty="0"/>
              <a:t> </a:t>
            </a:r>
            <a:r>
              <a:rPr lang="en-GB" baseline="0" dirty="0"/>
              <a:t>in transport by 60% by 2050. </a:t>
            </a:r>
            <a:r>
              <a:rPr lang="en-GB" sz="1200" b="0" i="0" u="none" strike="noStrike" kern="1200" baseline="0" dirty="0">
                <a:solidFill>
                  <a:schemeClr val="tx1"/>
                </a:solidFill>
                <a:latin typeface="+mn-lt"/>
                <a:ea typeface="+mn-ea"/>
                <a:cs typeface="+mn-cs"/>
              </a:rPr>
              <a:t>The SUMP approach is promoted in EU’s Urban Mobility Package (2013), along with urban access regulations or the deployment of Intelligent Transport System (ITS) solutions in urban areas. Each of these topics is not only addressed within LOW-CARB, but will also be extended by a regional perspective on </a:t>
            </a:r>
            <a:r>
              <a:rPr lang="en-GB" sz="1200" b="0" i="0" u="none" strike="noStrike" kern="1200" baseline="0" dirty="0" err="1">
                <a:solidFill>
                  <a:schemeClr val="tx1"/>
                </a:solidFill>
                <a:latin typeface="+mn-lt"/>
                <a:ea typeface="+mn-ea"/>
                <a:cs typeface="+mn-cs"/>
              </a:rPr>
              <a:t>FUAs</a:t>
            </a:r>
            <a:r>
              <a:rPr lang="en-GB" sz="1200" b="0" i="0" u="none" strike="noStrike" kern="1200" baseline="0" dirty="0">
                <a:solidFill>
                  <a:schemeClr val="tx1"/>
                </a:solidFill>
                <a:latin typeface="+mn-lt"/>
                <a:ea typeface="+mn-ea"/>
                <a:cs typeface="+mn-cs"/>
              </a:rPr>
              <a:t>. Furthermore, it becomes increasingly mandatory that authorities seeking co-funding from the EU for sustainable transport projects have to develop a sound, feasible and cost effective integrated urban mobility plan according to the SUMP methodology as an “ex-ante-conditionally” (EU Regulation (1303/2013) outlining common provisions for EU Structural &amp; Investment Funds for the 2014-2020 programming period). LOW-CARB will support authorities in CE program area to </a:t>
            </a:r>
            <a:r>
              <a:rPr lang="en-GB" sz="1200" b="0" i="0" u="none" strike="noStrike" kern="1200" baseline="0" dirty="0" err="1">
                <a:solidFill>
                  <a:schemeClr val="tx1"/>
                </a:solidFill>
                <a:latin typeface="+mn-lt"/>
                <a:ea typeface="+mn-ea"/>
                <a:cs typeface="+mn-cs"/>
              </a:rPr>
              <a:t>fulfill</a:t>
            </a:r>
            <a:r>
              <a:rPr lang="en-GB" sz="1200" b="0" i="0" u="none" strike="noStrike" kern="1200" baseline="0" dirty="0">
                <a:solidFill>
                  <a:schemeClr val="tx1"/>
                </a:solidFill>
                <a:latin typeface="+mn-lt"/>
                <a:ea typeface="+mn-ea"/>
                <a:cs typeface="+mn-cs"/>
              </a:rPr>
              <a:t> this condition for follow-up transport investments through capacity building for integrated low-carbon mobility planning. This will also support part of EU Cohesion Policy, in particular under Thematic Objective 4—“Supporting the shift towards a low-carbon economy in all sectors” and related investments to develop sustainable urban public transport systems across the EU in the period for 2014-2020.</a:t>
            </a:r>
            <a:endParaRPr lang="en-GB" dirty="0"/>
          </a:p>
        </p:txBody>
      </p:sp>
      <p:sp>
        <p:nvSpPr>
          <p:cNvPr id="4" name="Foliennummernplatzhalter 3"/>
          <p:cNvSpPr>
            <a:spLocks noGrp="1"/>
          </p:cNvSpPr>
          <p:nvPr>
            <p:ph type="sldNum" sz="quarter" idx="10"/>
          </p:nvPr>
        </p:nvSpPr>
        <p:spPr/>
        <p:txBody>
          <a:bodyPr/>
          <a:lstStyle/>
          <a:p>
            <a:fld id="{B061EE56-DDD7-4C6F-BC04-9CFF563982CF}" type="slidenum">
              <a:rPr lang="en-GB" smtClean="0"/>
              <a:t>4</a:t>
            </a:fld>
            <a:endParaRPr lang="en-GB"/>
          </a:p>
        </p:txBody>
      </p:sp>
    </p:spTree>
    <p:extLst>
      <p:ext uri="{BB962C8B-B14F-4D97-AF65-F5344CB8AC3E}">
        <p14:creationId xmlns:p14="http://schemas.microsoft.com/office/powerpoint/2010/main" val="1347855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r>
              <a:rPr lang="en-GB" dirty="0"/>
              <a:t>LOW-CARB creates synergies with existing initiatives and projects on SUMP and low-carbon mobility services and technologies. </a:t>
            </a:r>
            <a:r>
              <a:rPr lang="en-GB" dirty="0" err="1"/>
              <a:t>Koprivnica</a:t>
            </a:r>
            <a:r>
              <a:rPr lang="en-GB" dirty="0"/>
              <a:t> and Brno are part of the </a:t>
            </a:r>
            <a:r>
              <a:rPr lang="en-GB" dirty="0" err="1"/>
              <a:t>CIVITAS</a:t>
            </a:r>
            <a:r>
              <a:rPr lang="en-GB" dirty="0"/>
              <a:t> initiative, which introduces innovations and measures for integrated sustainable mobility processes. They are members of the following </a:t>
            </a:r>
            <a:r>
              <a:rPr lang="en-GB" dirty="0" err="1"/>
              <a:t>CIVITAS</a:t>
            </a:r>
            <a:r>
              <a:rPr lang="en-GB" dirty="0"/>
              <a:t> thematic groups: Integrated Planning, Clean Fuels and Vehicles, Collective Passenger Transport. The consortium will use these groups to enhance development of LOW-CARB solutions and will conduct joint training activities. </a:t>
            </a:r>
          </a:p>
          <a:p>
            <a:pPr marL="171450" indent="-171450">
              <a:buFont typeface="Arial" panose="020B0604020202020204" pitchFamily="34" charset="0"/>
              <a:buChar char="•"/>
            </a:pPr>
            <a:r>
              <a:rPr lang="en-GB" dirty="0"/>
              <a:t>LOW-CARB </a:t>
            </a:r>
            <a:r>
              <a:rPr lang="en-GB" dirty="0" err="1"/>
              <a:t>PPs</a:t>
            </a:r>
            <a:r>
              <a:rPr lang="en-GB" dirty="0"/>
              <a:t> have been involved or are involved in ongoing SUMP projects and initiatives: </a:t>
            </a:r>
            <a:r>
              <a:rPr lang="en-GB" dirty="0" err="1"/>
              <a:t>CH4LLENGE</a:t>
            </a:r>
            <a:r>
              <a:rPr lang="en-GB" dirty="0"/>
              <a:t>, Poly-SUMP and ENDURANCE, which have developed stakeholder networks, tools and methodologies to strengthen the quality of SUMP processes. </a:t>
            </a:r>
          </a:p>
          <a:p>
            <a:pPr marL="171450" indent="-171450">
              <a:buFont typeface="Arial" panose="020B0604020202020204" pitchFamily="34" charset="0"/>
              <a:buChar char="•"/>
            </a:pPr>
            <a:r>
              <a:rPr lang="en-GB" dirty="0"/>
              <a:t>LOW-CARB also aims at cooperating through complementary actions with the newly funded </a:t>
            </a:r>
            <a:r>
              <a:rPr lang="en-GB" dirty="0" err="1"/>
              <a:t>Horizon2020</a:t>
            </a:r>
            <a:r>
              <a:rPr lang="en-GB" dirty="0"/>
              <a:t> projects </a:t>
            </a:r>
            <a:r>
              <a:rPr lang="en-GB" dirty="0" err="1"/>
              <a:t>SUMPs</a:t>
            </a:r>
            <a:r>
              <a:rPr lang="en-GB" dirty="0"/>
              <a:t>-Up and PROSPERITY, aiming at accelerating the take-up of the SUMP concept. LOW-CARB </a:t>
            </a:r>
            <a:r>
              <a:rPr lang="en-GB" dirty="0" err="1"/>
              <a:t>PPs</a:t>
            </a:r>
            <a:r>
              <a:rPr lang="en-GB" dirty="0"/>
              <a:t> will share their expertise and add regional perspectives for the SUMP process in </a:t>
            </a:r>
            <a:r>
              <a:rPr lang="en-GB" dirty="0" err="1"/>
              <a:t>FUAs</a:t>
            </a:r>
            <a:r>
              <a:rPr lang="en-GB" dirty="0"/>
              <a:t> to these projects. </a:t>
            </a:r>
          </a:p>
          <a:p>
            <a:pPr marL="171450" indent="-171450">
              <a:buFont typeface="Arial" panose="020B0604020202020204" pitchFamily="34" charset="0"/>
              <a:buChar char="•"/>
            </a:pPr>
            <a:r>
              <a:rPr lang="en-GB" dirty="0"/>
              <a:t>PP Leipzig is partner in the Smart Cities and Communities (SCC) Triangulum project. SCC links several sectors integrating energy efficiency, mobility solutions and intelligent use of ICT into planning processes which will lead to integrated land-use and mobility concepts to be used in LOW-CARB. </a:t>
            </a:r>
          </a:p>
          <a:p>
            <a:pPr marL="171450" indent="-171450">
              <a:buFont typeface="Arial" panose="020B0604020202020204" pitchFamily="34" charset="0"/>
              <a:buChar char="•"/>
            </a:pPr>
            <a:r>
              <a:rPr lang="en-GB" dirty="0"/>
              <a:t>PP Leipzig will also create synergies with the recently approved CE project </a:t>
            </a:r>
            <a:r>
              <a:rPr lang="en-GB" dirty="0" err="1"/>
              <a:t>MobiPlan</a:t>
            </a:r>
            <a:r>
              <a:rPr lang="en-GB" dirty="0"/>
              <a:t> or the thematically relevant projects from other areas: "</a:t>
            </a:r>
            <a:r>
              <a:rPr lang="en-GB" dirty="0" err="1"/>
              <a:t>cities.multimodal</a:t>
            </a:r>
            <a:r>
              <a:rPr lang="en-GB" dirty="0"/>
              <a:t>" (</a:t>
            </a:r>
            <a:r>
              <a:rPr lang="en-GB" dirty="0" err="1"/>
              <a:t>BSR</a:t>
            </a:r>
            <a:r>
              <a:rPr lang="en-GB" dirty="0"/>
              <a:t> Programme) and "GO SUMP" (MED Programme). </a:t>
            </a:r>
          </a:p>
          <a:p>
            <a:pPr marL="171450" indent="-171450">
              <a:buFont typeface="Arial" panose="020B0604020202020204" pitchFamily="34" charset="0"/>
              <a:buChar char="•"/>
            </a:pPr>
            <a:r>
              <a:rPr lang="en-GB" dirty="0"/>
              <a:t>LOW-CARB will build on the work from previous European projects, like the CE TROLLEY and Horizon 2020 </a:t>
            </a:r>
            <a:r>
              <a:rPr lang="en-GB" dirty="0" err="1"/>
              <a:t>ELIPTIC</a:t>
            </a:r>
            <a:r>
              <a:rPr lang="en-GB" dirty="0"/>
              <a:t> projects (both on electrification of PT) and the recently finalised project NODES (on urban transport interchange design), and will create synergies with the Covenant of Mayors’ </a:t>
            </a:r>
            <a:r>
              <a:rPr lang="en-GB" dirty="0" err="1"/>
              <a:t>SEAP</a:t>
            </a:r>
            <a:r>
              <a:rPr lang="en-GB" dirty="0"/>
              <a:t> and open data EU initiatives like </a:t>
            </a:r>
            <a:r>
              <a:rPr lang="en-GB" dirty="0" err="1"/>
              <a:t>PublicData.eu</a:t>
            </a:r>
            <a:r>
              <a:rPr lang="en-GB" dirty="0"/>
              <a:t>.</a:t>
            </a:r>
          </a:p>
        </p:txBody>
      </p:sp>
      <p:sp>
        <p:nvSpPr>
          <p:cNvPr id="4" name="Foliennummernplatzhalter 3"/>
          <p:cNvSpPr>
            <a:spLocks noGrp="1"/>
          </p:cNvSpPr>
          <p:nvPr>
            <p:ph type="sldNum" sz="quarter" idx="10"/>
          </p:nvPr>
        </p:nvSpPr>
        <p:spPr/>
        <p:txBody>
          <a:bodyPr/>
          <a:lstStyle/>
          <a:p>
            <a:fld id="{B061EE56-DDD7-4C6F-BC04-9CFF563982CF}" type="slidenum">
              <a:rPr lang="en-GB" smtClean="0"/>
              <a:t>5</a:t>
            </a:fld>
            <a:endParaRPr lang="en-GB"/>
          </a:p>
        </p:txBody>
      </p:sp>
    </p:spTree>
    <p:extLst>
      <p:ext uri="{BB962C8B-B14F-4D97-AF65-F5344CB8AC3E}">
        <p14:creationId xmlns:p14="http://schemas.microsoft.com/office/powerpoint/2010/main" val="606490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endParaRPr lang="en-GB"/>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en-GB"/>
          </a:p>
        </p:txBody>
      </p:sp>
      <p:sp>
        <p:nvSpPr>
          <p:cNvPr id="4" name="Datumsplatzhalter 3"/>
          <p:cNvSpPr>
            <a:spLocks noGrp="1"/>
          </p:cNvSpPr>
          <p:nvPr>
            <p:ph type="dt" sz="half" idx="10"/>
          </p:nvPr>
        </p:nvSpPr>
        <p:spPr/>
        <p:txBody>
          <a:bodyPr/>
          <a:lstStyle/>
          <a:p>
            <a:fld id="{06056C8F-5715-4354-8EE4-C0A60AD66424}" type="datetimeFigureOut">
              <a:rPr lang="en-GB" smtClean="0"/>
              <a:t>25/05/2018</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8AE5108A-7FBA-4B61-8D32-13B9C563269B}" type="slidenum">
              <a:rPr lang="en-GB" smtClean="0"/>
              <a:t>‹Nr.›</a:t>
            </a:fld>
            <a:endParaRPr lang="en-GB"/>
          </a:p>
        </p:txBody>
      </p:sp>
    </p:spTree>
    <p:extLst>
      <p:ext uri="{BB962C8B-B14F-4D97-AF65-F5344CB8AC3E}">
        <p14:creationId xmlns:p14="http://schemas.microsoft.com/office/powerpoint/2010/main" val="1639110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GB"/>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p:cNvSpPr>
            <a:spLocks noGrp="1"/>
          </p:cNvSpPr>
          <p:nvPr>
            <p:ph type="dt" sz="half" idx="10"/>
          </p:nvPr>
        </p:nvSpPr>
        <p:spPr/>
        <p:txBody>
          <a:bodyPr/>
          <a:lstStyle/>
          <a:p>
            <a:fld id="{06056C8F-5715-4354-8EE4-C0A60AD66424}" type="datetimeFigureOut">
              <a:rPr lang="en-GB" smtClean="0"/>
              <a:t>25/05/2018</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8AE5108A-7FBA-4B61-8D32-13B9C563269B}" type="slidenum">
              <a:rPr lang="en-GB" smtClean="0"/>
              <a:t>‹Nr.›</a:t>
            </a:fld>
            <a:endParaRPr lang="en-GB"/>
          </a:p>
        </p:txBody>
      </p:sp>
    </p:spTree>
    <p:extLst>
      <p:ext uri="{BB962C8B-B14F-4D97-AF65-F5344CB8AC3E}">
        <p14:creationId xmlns:p14="http://schemas.microsoft.com/office/powerpoint/2010/main" val="2321429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endParaRPr lang="en-GB"/>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p:cNvSpPr>
            <a:spLocks noGrp="1"/>
          </p:cNvSpPr>
          <p:nvPr>
            <p:ph type="dt" sz="half" idx="10"/>
          </p:nvPr>
        </p:nvSpPr>
        <p:spPr/>
        <p:txBody>
          <a:bodyPr/>
          <a:lstStyle/>
          <a:p>
            <a:fld id="{06056C8F-5715-4354-8EE4-C0A60AD66424}" type="datetimeFigureOut">
              <a:rPr lang="en-GB" smtClean="0"/>
              <a:t>25/05/2018</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8AE5108A-7FBA-4B61-8D32-13B9C563269B}" type="slidenum">
              <a:rPr lang="en-GB" smtClean="0"/>
              <a:t>‹Nr.›</a:t>
            </a:fld>
            <a:endParaRPr lang="en-GB"/>
          </a:p>
        </p:txBody>
      </p:sp>
    </p:spTree>
    <p:extLst>
      <p:ext uri="{BB962C8B-B14F-4D97-AF65-F5344CB8AC3E}">
        <p14:creationId xmlns:p14="http://schemas.microsoft.com/office/powerpoint/2010/main" val="250471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GB"/>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p:cNvSpPr>
            <a:spLocks noGrp="1"/>
          </p:cNvSpPr>
          <p:nvPr>
            <p:ph type="dt" sz="half" idx="10"/>
          </p:nvPr>
        </p:nvSpPr>
        <p:spPr/>
        <p:txBody>
          <a:bodyPr/>
          <a:lstStyle/>
          <a:p>
            <a:fld id="{06056C8F-5715-4354-8EE4-C0A60AD66424}" type="datetimeFigureOut">
              <a:rPr lang="en-GB" smtClean="0"/>
              <a:t>25/05/2018</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8AE5108A-7FBA-4B61-8D32-13B9C563269B}" type="slidenum">
              <a:rPr lang="en-GB" smtClean="0"/>
              <a:t>‹Nr.›</a:t>
            </a:fld>
            <a:endParaRPr lang="en-GB"/>
          </a:p>
        </p:txBody>
      </p:sp>
    </p:spTree>
    <p:extLst>
      <p:ext uri="{BB962C8B-B14F-4D97-AF65-F5344CB8AC3E}">
        <p14:creationId xmlns:p14="http://schemas.microsoft.com/office/powerpoint/2010/main" val="3873516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en-GB"/>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06056C8F-5715-4354-8EE4-C0A60AD66424}" type="datetimeFigureOut">
              <a:rPr lang="en-GB" smtClean="0"/>
              <a:t>25/05/2018</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8AE5108A-7FBA-4B61-8D32-13B9C563269B}" type="slidenum">
              <a:rPr lang="en-GB" smtClean="0"/>
              <a:t>‹Nr.›</a:t>
            </a:fld>
            <a:endParaRPr lang="en-GB"/>
          </a:p>
        </p:txBody>
      </p:sp>
    </p:spTree>
    <p:extLst>
      <p:ext uri="{BB962C8B-B14F-4D97-AF65-F5344CB8AC3E}">
        <p14:creationId xmlns:p14="http://schemas.microsoft.com/office/powerpoint/2010/main" val="4184968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GB"/>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Datumsplatzhalter 4"/>
          <p:cNvSpPr>
            <a:spLocks noGrp="1"/>
          </p:cNvSpPr>
          <p:nvPr>
            <p:ph type="dt" sz="half" idx="10"/>
          </p:nvPr>
        </p:nvSpPr>
        <p:spPr/>
        <p:txBody>
          <a:bodyPr/>
          <a:lstStyle/>
          <a:p>
            <a:fld id="{06056C8F-5715-4354-8EE4-C0A60AD66424}" type="datetimeFigureOut">
              <a:rPr lang="en-GB" smtClean="0"/>
              <a:t>25/05/2018</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8AE5108A-7FBA-4B61-8D32-13B9C563269B}" type="slidenum">
              <a:rPr lang="en-GB" smtClean="0"/>
              <a:t>‹Nr.›</a:t>
            </a:fld>
            <a:endParaRPr lang="en-GB"/>
          </a:p>
        </p:txBody>
      </p:sp>
    </p:spTree>
    <p:extLst>
      <p:ext uri="{BB962C8B-B14F-4D97-AF65-F5344CB8AC3E}">
        <p14:creationId xmlns:p14="http://schemas.microsoft.com/office/powerpoint/2010/main" val="42043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en-GB"/>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Datumsplatzhalter 6"/>
          <p:cNvSpPr>
            <a:spLocks noGrp="1"/>
          </p:cNvSpPr>
          <p:nvPr>
            <p:ph type="dt" sz="half" idx="10"/>
          </p:nvPr>
        </p:nvSpPr>
        <p:spPr/>
        <p:txBody>
          <a:bodyPr/>
          <a:lstStyle/>
          <a:p>
            <a:fld id="{06056C8F-5715-4354-8EE4-C0A60AD66424}" type="datetimeFigureOut">
              <a:rPr lang="en-GB" smtClean="0"/>
              <a:t>25/05/2018</a:t>
            </a:fld>
            <a:endParaRPr lang="en-GB"/>
          </a:p>
        </p:txBody>
      </p:sp>
      <p:sp>
        <p:nvSpPr>
          <p:cNvPr id="8" name="Fußzeilenplatzhalter 7"/>
          <p:cNvSpPr>
            <a:spLocks noGrp="1"/>
          </p:cNvSpPr>
          <p:nvPr>
            <p:ph type="ftr" sz="quarter" idx="11"/>
          </p:nvPr>
        </p:nvSpPr>
        <p:spPr/>
        <p:txBody>
          <a:bodyPr/>
          <a:lstStyle/>
          <a:p>
            <a:endParaRPr lang="en-GB"/>
          </a:p>
        </p:txBody>
      </p:sp>
      <p:sp>
        <p:nvSpPr>
          <p:cNvPr id="9" name="Foliennummernplatzhalter 8"/>
          <p:cNvSpPr>
            <a:spLocks noGrp="1"/>
          </p:cNvSpPr>
          <p:nvPr>
            <p:ph type="sldNum" sz="quarter" idx="12"/>
          </p:nvPr>
        </p:nvSpPr>
        <p:spPr/>
        <p:txBody>
          <a:bodyPr/>
          <a:lstStyle/>
          <a:p>
            <a:fld id="{8AE5108A-7FBA-4B61-8D32-13B9C563269B}" type="slidenum">
              <a:rPr lang="en-GB" smtClean="0"/>
              <a:t>‹Nr.›</a:t>
            </a:fld>
            <a:endParaRPr lang="en-GB"/>
          </a:p>
        </p:txBody>
      </p:sp>
    </p:spTree>
    <p:extLst>
      <p:ext uri="{BB962C8B-B14F-4D97-AF65-F5344CB8AC3E}">
        <p14:creationId xmlns:p14="http://schemas.microsoft.com/office/powerpoint/2010/main" val="1001915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GB"/>
          </a:p>
        </p:txBody>
      </p:sp>
      <p:sp>
        <p:nvSpPr>
          <p:cNvPr id="3" name="Datumsplatzhalter 2"/>
          <p:cNvSpPr>
            <a:spLocks noGrp="1"/>
          </p:cNvSpPr>
          <p:nvPr>
            <p:ph type="dt" sz="half" idx="10"/>
          </p:nvPr>
        </p:nvSpPr>
        <p:spPr/>
        <p:txBody>
          <a:bodyPr/>
          <a:lstStyle/>
          <a:p>
            <a:fld id="{06056C8F-5715-4354-8EE4-C0A60AD66424}" type="datetimeFigureOut">
              <a:rPr lang="en-GB" smtClean="0"/>
              <a:t>25/05/2018</a:t>
            </a:fld>
            <a:endParaRPr lang="en-GB"/>
          </a:p>
        </p:txBody>
      </p:sp>
      <p:sp>
        <p:nvSpPr>
          <p:cNvPr id="4" name="Fußzeilenplatzhalter 3"/>
          <p:cNvSpPr>
            <a:spLocks noGrp="1"/>
          </p:cNvSpPr>
          <p:nvPr>
            <p:ph type="ftr" sz="quarter" idx="11"/>
          </p:nvPr>
        </p:nvSpPr>
        <p:spPr/>
        <p:txBody>
          <a:bodyPr/>
          <a:lstStyle/>
          <a:p>
            <a:endParaRPr lang="en-GB"/>
          </a:p>
        </p:txBody>
      </p:sp>
      <p:sp>
        <p:nvSpPr>
          <p:cNvPr id="5" name="Foliennummernplatzhalter 4"/>
          <p:cNvSpPr>
            <a:spLocks noGrp="1"/>
          </p:cNvSpPr>
          <p:nvPr>
            <p:ph type="sldNum" sz="quarter" idx="12"/>
          </p:nvPr>
        </p:nvSpPr>
        <p:spPr/>
        <p:txBody>
          <a:bodyPr/>
          <a:lstStyle/>
          <a:p>
            <a:fld id="{8AE5108A-7FBA-4B61-8D32-13B9C563269B}" type="slidenum">
              <a:rPr lang="en-GB" smtClean="0"/>
              <a:t>‹Nr.›</a:t>
            </a:fld>
            <a:endParaRPr lang="en-GB"/>
          </a:p>
        </p:txBody>
      </p:sp>
    </p:spTree>
    <p:extLst>
      <p:ext uri="{BB962C8B-B14F-4D97-AF65-F5344CB8AC3E}">
        <p14:creationId xmlns:p14="http://schemas.microsoft.com/office/powerpoint/2010/main" val="487916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6056C8F-5715-4354-8EE4-C0A60AD66424}" type="datetimeFigureOut">
              <a:rPr lang="en-GB" smtClean="0"/>
              <a:t>25/05/2018</a:t>
            </a:fld>
            <a:endParaRPr lang="en-GB"/>
          </a:p>
        </p:txBody>
      </p:sp>
      <p:sp>
        <p:nvSpPr>
          <p:cNvPr id="3" name="Fußzeilenplatzhalter 2"/>
          <p:cNvSpPr>
            <a:spLocks noGrp="1"/>
          </p:cNvSpPr>
          <p:nvPr>
            <p:ph type="ftr" sz="quarter" idx="11"/>
          </p:nvPr>
        </p:nvSpPr>
        <p:spPr/>
        <p:txBody>
          <a:bodyPr/>
          <a:lstStyle/>
          <a:p>
            <a:endParaRPr lang="en-GB"/>
          </a:p>
        </p:txBody>
      </p:sp>
      <p:sp>
        <p:nvSpPr>
          <p:cNvPr id="4" name="Foliennummernplatzhalter 3"/>
          <p:cNvSpPr>
            <a:spLocks noGrp="1"/>
          </p:cNvSpPr>
          <p:nvPr>
            <p:ph type="sldNum" sz="quarter" idx="12"/>
          </p:nvPr>
        </p:nvSpPr>
        <p:spPr/>
        <p:txBody>
          <a:bodyPr/>
          <a:lstStyle/>
          <a:p>
            <a:fld id="{8AE5108A-7FBA-4B61-8D32-13B9C563269B}" type="slidenum">
              <a:rPr lang="en-GB" smtClean="0"/>
              <a:t>‹Nr.›</a:t>
            </a:fld>
            <a:endParaRPr lang="en-GB"/>
          </a:p>
        </p:txBody>
      </p:sp>
    </p:spTree>
    <p:extLst>
      <p:ext uri="{BB962C8B-B14F-4D97-AF65-F5344CB8AC3E}">
        <p14:creationId xmlns:p14="http://schemas.microsoft.com/office/powerpoint/2010/main" val="2242101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en-GB"/>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06056C8F-5715-4354-8EE4-C0A60AD66424}" type="datetimeFigureOut">
              <a:rPr lang="en-GB" smtClean="0"/>
              <a:t>25/05/2018</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8AE5108A-7FBA-4B61-8D32-13B9C563269B}" type="slidenum">
              <a:rPr lang="en-GB" smtClean="0"/>
              <a:t>‹Nr.›</a:t>
            </a:fld>
            <a:endParaRPr lang="en-GB"/>
          </a:p>
        </p:txBody>
      </p:sp>
    </p:spTree>
    <p:extLst>
      <p:ext uri="{BB962C8B-B14F-4D97-AF65-F5344CB8AC3E}">
        <p14:creationId xmlns:p14="http://schemas.microsoft.com/office/powerpoint/2010/main" val="3261572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en-GB"/>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06056C8F-5715-4354-8EE4-C0A60AD66424}" type="datetimeFigureOut">
              <a:rPr lang="en-GB" smtClean="0"/>
              <a:t>25/05/2018</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8AE5108A-7FBA-4B61-8D32-13B9C563269B}" type="slidenum">
              <a:rPr lang="en-GB" smtClean="0"/>
              <a:t>‹Nr.›</a:t>
            </a:fld>
            <a:endParaRPr lang="en-GB"/>
          </a:p>
        </p:txBody>
      </p:sp>
    </p:spTree>
    <p:extLst>
      <p:ext uri="{BB962C8B-B14F-4D97-AF65-F5344CB8AC3E}">
        <p14:creationId xmlns:p14="http://schemas.microsoft.com/office/powerpoint/2010/main" val="2944479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endParaRPr lang="en-GB"/>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056C8F-5715-4354-8EE4-C0A60AD66424}" type="datetimeFigureOut">
              <a:rPr lang="en-GB" smtClean="0"/>
              <a:t>25/05/2018</a:t>
            </a:fld>
            <a:endParaRPr lang="en-GB"/>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5108A-7FBA-4B61-8D32-13B9C563269B}" type="slidenum">
              <a:rPr lang="en-GB" smtClean="0"/>
              <a:t>‹Nr.›</a:t>
            </a:fld>
            <a:endParaRPr lang="en-GB"/>
          </a:p>
        </p:txBody>
      </p:sp>
    </p:spTree>
    <p:extLst>
      <p:ext uri="{BB962C8B-B14F-4D97-AF65-F5344CB8AC3E}">
        <p14:creationId xmlns:p14="http://schemas.microsoft.com/office/powerpoint/2010/main" val="2479080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899592" y="5363924"/>
            <a:ext cx="7920880" cy="1200329"/>
          </a:xfrm>
          <a:prstGeom prst="rect">
            <a:avLst/>
          </a:prstGeom>
          <a:noFill/>
        </p:spPr>
        <p:txBody>
          <a:bodyPr wrap="square" rtlCol="0">
            <a:spAutoFit/>
          </a:bodyPr>
          <a:lstStyle/>
          <a:p>
            <a:r>
              <a:rPr lang="en-US" sz="2400" b="1" dirty="0">
                <a:solidFill>
                  <a:schemeClr val="tx2"/>
                </a:solidFill>
              </a:rPr>
              <a:t>Transnational Workshop: </a:t>
            </a:r>
            <a:br>
              <a:rPr lang="en-US" sz="2400" b="1" dirty="0">
                <a:solidFill>
                  <a:schemeClr val="tx2"/>
                </a:solidFill>
              </a:rPr>
            </a:br>
            <a:r>
              <a:rPr lang="en-US" sz="2400" b="1" dirty="0">
                <a:solidFill>
                  <a:schemeClr val="tx2"/>
                </a:solidFill>
              </a:rPr>
              <a:t>Regional Sustainable Urban Mobility Planning for Functional Urban Areas: Improving Capacities to Lower CO2 Emissions</a:t>
            </a:r>
            <a:endParaRPr lang="en-GB" sz="2400" b="1" dirty="0">
              <a:solidFill>
                <a:schemeClr val="tx2"/>
              </a:solidFill>
            </a:endParaRPr>
          </a:p>
        </p:txBody>
      </p:sp>
      <p:grpSp>
        <p:nvGrpSpPr>
          <p:cNvPr id="9" name="Gruppieren 8"/>
          <p:cNvGrpSpPr/>
          <p:nvPr/>
        </p:nvGrpSpPr>
        <p:grpSpPr>
          <a:xfrm>
            <a:off x="0" y="244"/>
            <a:ext cx="9144000" cy="5300964"/>
            <a:chOff x="0" y="244"/>
            <a:chExt cx="9144000" cy="5300964"/>
          </a:xfrm>
        </p:grpSpPr>
        <p:sp>
          <p:nvSpPr>
            <p:cNvPr id="4" name="Textfeld 3"/>
            <p:cNvSpPr txBox="1"/>
            <p:nvPr/>
          </p:nvSpPr>
          <p:spPr>
            <a:xfrm>
              <a:off x="899592" y="4654877"/>
              <a:ext cx="4752528" cy="646331"/>
            </a:xfrm>
            <a:prstGeom prst="rect">
              <a:avLst/>
            </a:prstGeom>
            <a:noFill/>
          </p:spPr>
          <p:txBody>
            <a:bodyPr wrap="square" rtlCol="0">
              <a:spAutoFit/>
            </a:bodyPr>
            <a:lstStyle/>
            <a:p>
              <a:r>
                <a:rPr lang="de-DE" dirty="0"/>
                <a:t>LOW-CARB Workshop</a:t>
              </a:r>
            </a:p>
            <a:p>
              <a:r>
                <a:rPr lang="de-DE" dirty="0"/>
                <a:t>Brno </a:t>
              </a:r>
              <a:r>
                <a:rPr lang="de-DE" dirty="0">
                  <a:latin typeface="Calibri"/>
                </a:rPr>
                <a:t>| </a:t>
              </a:r>
              <a:r>
                <a:rPr lang="de-DE" dirty="0"/>
                <a:t>25 May 2018</a:t>
              </a:r>
              <a:endParaRPr lang="en-GB" dirty="0"/>
            </a:p>
          </p:txBody>
        </p:sp>
        <p:grpSp>
          <p:nvGrpSpPr>
            <p:cNvPr id="8" name="Gruppieren 7"/>
            <p:cNvGrpSpPr/>
            <p:nvPr/>
          </p:nvGrpSpPr>
          <p:grpSpPr>
            <a:xfrm>
              <a:off x="0" y="244"/>
              <a:ext cx="9144000" cy="4509856"/>
              <a:chOff x="0" y="244"/>
              <a:chExt cx="9144000" cy="4509856"/>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44"/>
                <a:ext cx="9144000" cy="45098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Grafik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5493" y="4366"/>
                <a:ext cx="2503144" cy="1080000"/>
              </a:xfrm>
              <a:prstGeom prst="rect">
                <a:avLst/>
              </a:prstGeom>
            </p:spPr>
          </p:pic>
        </p:grpSp>
      </p:grpSp>
    </p:spTree>
    <p:extLst>
      <p:ext uri="{BB962C8B-B14F-4D97-AF65-F5344CB8AC3E}">
        <p14:creationId xmlns:p14="http://schemas.microsoft.com/office/powerpoint/2010/main" val="4046615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0"/>
            <a:ext cx="9144000" cy="108436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8894" y="80958"/>
            <a:ext cx="2123728" cy="916298"/>
          </a:xfrm>
          <a:prstGeom prst="rect">
            <a:avLst/>
          </a:prstGeom>
        </p:spPr>
      </p:pic>
      <p:grpSp>
        <p:nvGrpSpPr>
          <p:cNvPr id="13" name="Gruppieren 12"/>
          <p:cNvGrpSpPr/>
          <p:nvPr/>
        </p:nvGrpSpPr>
        <p:grpSpPr>
          <a:xfrm>
            <a:off x="-36512" y="6381328"/>
            <a:ext cx="9180512" cy="400050"/>
            <a:chOff x="-36512" y="6309320"/>
            <a:chExt cx="9180512" cy="400050"/>
          </a:xfrm>
        </p:grpSpPr>
        <p:cxnSp>
          <p:nvCxnSpPr>
            <p:cNvPr id="10" name="Gerade Verbindung 9"/>
            <p:cNvCxnSpPr/>
            <p:nvPr/>
          </p:nvCxnSpPr>
          <p:spPr>
            <a:xfrm>
              <a:off x="-36512" y="6509345"/>
              <a:ext cx="9180512" cy="0"/>
            </a:xfrm>
            <a:prstGeom prst="line">
              <a:avLst/>
            </a:prstGeom>
          </p:spPr>
          <p:style>
            <a:lnRef idx="1">
              <a:schemeClr val="accent1"/>
            </a:lnRef>
            <a:fillRef idx="0">
              <a:schemeClr val="accent1"/>
            </a:fillRef>
            <a:effectRef idx="0">
              <a:schemeClr val="accent1"/>
            </a:effectRef>
            <a:fontRef idx="minor">
              <a:schemeClr val="tx1"/>
            </a:fontRef>
          </p:style>
        </p:cxnSp>
        <p:pic>
          <p:nvPicPr>
            <p:cNvPr id="2050" name="Picture 2" descr="S:\Projects\LOW-CARB\4 Templates and logos\low-carb priority symbo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09320"/>
              <a:ext cx="3162300" cy="400050"/>
            </a:xfrm>
            <a:prstGeom prst="rect">
              <a:avLst/>
            </a:prstGeom>
            <a:noFill/>
            <a:extLst>
              <a:ext uri="{909E8E84-426E-40DD-AFC4-6F175D3DCCD1}">
                <a14:hiddenFill xmlns:a14="http://schemas.microsoft.com/office/drawing/2010/main">
                  <a:solidFill>
                    <a:srgbClr val="FFFFFF"/>
                  </a:solidFill>
                </a14:hiddenFill>
              </a:ext>
            </a:extLst>
          </p:spPr>
        </p:pic>
        <p:sp>
          <p:nvSpPr>
            <p:cNvPr id="11" name="Textfeld 10"/>
            <p:cNvSpPr txBox="1"/>
            <p:nvPr/>
          </p:nvSpPr>
          <p:spPr>
            <a:xfrm>
              <a:off x="5580112" y="6352057"/>
              <a:ext cx="2664296" cy="307777"/>
            </a:xfrm>
            <a:prstGeom prst="rect">
              <a:avLst/>
            </a:prstGeom>
            <a:solidFill>
              <a:schemeClr val="bg1"/>
            </a:solidFill>
          </p:spPr>
          <p:txBody>
            <a:bodyPr wrap="square" rtlCol="0">
              <a:spAutoFit/>
            </a:bodyPr>
            <a:lstStyle/>
            <a:p>
              <a:r>
                <a:rPr lang="de-DE" sz="1400" dirty="0">
                  <a:solidFill>
                    <a:schemeClr val="accent1">
                      <a:lumMod val="75000"/>
                    </a:schemeClr>
                  </a:solidFill>
                </a:rPr>
                <a:t>TAKING COOPERATION FORWARD</a:t>
              </a:r>
              <a:endParaRPr lang="en-GB" sz="1400" dirty="0">
                <a:solidFill>
                  <a:schemeClr val="accent1">
                    <a:lumMod val="75000"/>
                  </a:schemeClr>
                </a:solidFill>
              </a:endParaRPr>
            </a:p>
          </p:txBody>
        </p:sp>
      </p:grpSp>
      <p:sp>
        <p:nvSpPr>
          <p:cNvPr id="14" name="Textfeld 13"/>
          <p:cNvSpPr txBox="1"/>
          <p:nvPr/>
        </p:nvSpPr>
        <p:spPr>
          <a:xfrm>
            <a:off x="467544" y="332656"/>
            <a:ext cx="5976664" cy="461665"/>
          </a:xfrm>
          <a:prstGeom prst="rect">
            <a:avLst/>
          </a:prstGeom>
          <a:noFill/>
        </p:spPr>
        <p:txBody>
          <a:bodyPr wrap="square" rtlCol="0">
            <a:spAutoFit/>
          </a:bodyPr>
          <a:lstStyle/>
          <a:p>
            <a:r>
              <a:rPr lang="de-DE" sz="2400" dirty="0"/>
              <a:t>PROGRAMME INFORMATION</a:t>
            </a:r>
            <a:endParaRPr lang="en-GB" sz="2400" dirty="0">
              <a:solidFill>
                <a:srgbClr val="FF0000"/>
              </a:solidFill>
            </a:endParaRPr>
          </a:p>
        </p:txBody>
      </p:sp>
      <p:sp>
        <p:nvSpPr>
          <p:cNvPr id="7" name="Textfeld 6"/>
          <p:cNvSpPr txBox="1"/>
          <p:nvPr/>
        </p:nvSpPr>
        <p:spPr>
          <a:xfrm>
            <a:off x="467544" y="1412776"/>
            <a:ext cx="3528392" cy="461665"/>
          </a:xfrm>
          <a:prstGeom prst="rect">
            <a:avLst/>
          </a:prstGeom>
          <a:noFill/>
        </p:spPr>
        <p:txBody>
          <a:bodyPr wrap="square" rtlCol="0">
            <a:spAutoFit/>
          </a:bodyPr>
          <a:lstStyle/>
          <a:p>
            <a:r>
              <a:rPr lang="de-DE" sz="2400" b="1" dirty="0">
                <a:solidFill>
                  <a:schemeClr val="tx2"/>
                </a:solidFill>
              </a:rPr>
              <a:t>Who </a:t>
            </a:r>
            <a:r>
              <a:rPr lang="de-DE" sz="2400" b="1" dirty="0" err="1">
                <a:solidFill>
                  <a:schemeClr val="tx2"/>
                </a:solidFill>
              </a:rPr>
              <a:t>funds</a:t>
            </a:r>
            <a:r>
              <a:rPr lang="de-DE" sz="2400" b="1" dirty="0">
                <a:solidFill>
                  <a:schemeClr val="tx2"/>
                </a:solidFill>
              </a:rPr>
              <a:t> </a:t>
            </a:r>
            <a:r>
              <a:rPr lang="de-DE" sz="2400" b="1" dirty="0" err="1">
                <a:solidFill>
                  <a:schemeClr val="tx2"/>
                </a:solidFill>
              </a:rPr>
              <a:t>us</a:t>
            </a:r>
            <a:endParaRPr lang="en-GB" sz="2400" b="1" dirty="0">
              <a:solidFill>
                <a:schemeClr val="tx2"/>
              </a:solidFill>
            </a:endParaRPr>
          </a:p>
        </p:txBody>
      </p:sp>
      <p:sp>
        <p:nvSpPr>
          <p:cNvPr id="16" name="Textfeld 15"/>
          <p:cNvSpPr txBox="1"/>
          <p:nvPr/>
        </p:nvSpPr>
        <p:spPr>
          <a:xfrm>
            <a:off x="467544" y="1916832"/>
            <a:ext cx="3384376" cy="1631216"/>
          </a:xfrm>
          <a:prstGeom prst="rect">
            <a:avLst/>
          </a:prstGeom>
          <a:noFill/>
        </p:spPr>
        <p:txBody>
          <a:bodyPr wrap="square" rtlCol="0">
            <a:spAutoFit/>
          </a:bodyPr>
          <a:lstStyle/>
          <a:p>
            <a:pPr algn="just"/>
            <a:r>
              <a:rPr lang="de-DE" sz="2000" dirty="0" err="1"/>
              <a:t>Our</a:t>
            </a:r>
            <a:r>
              <a:rPr lang="de-DE" sz="2000" dirty="0"/>
              <a:t> </a:t>
            </a:r>
            <a:r>
              <a:rPr lang="de-DE" sz="2000" dirty="0" err="1"/>
              <a:t>project</a:t>
            </a:r>
            <a:r>
              <a:rPr lang="de-DE" sz="2000" dirty="0"/>
              <a:t> </a:t>
            </a:r>
            <a:r>
              <a:rPr lang="de-DE" sz="2000" dirty="0" err="1"/>
              <a:t>is</a:t>
            </a:r>
            <a:r>
              <a:rPr lang="de-DE" sz="2000" dirty="0"/>
              <a:t> </a:t>
            </a:r>
            <a:r>
              <a:rPr lang="de-DE" sz="2000" dirty="0" err="1"/>
              <a:t>funded</a:t>
            </a:r>
            <a:r>
              <a:rPr lang="de-DE" sz="2000" dirty="0"/>
              <a:t> </a:t>
            </a:r>
            <a:r>
              <a:rPr lang="de-DE" sz="2000" dirty="0" err="1"/>
              <a:t>by</a:t>
            </a:r>
            <a:r>
              <a:rPr lang="de-DE" sz="2000" dirty="0"/>
              <a:t> </a:t>
            </a:r>
            <a:r>
              <a:rPr lang="de-DE" sz="2000" dirty="0" err="1"/>
              <a:t>the</a:t>
            </a:r>
            <a:r>
              <a:rPr lang="de-DE" sz="2000" dirty="0"/>
              <a:t> </a:t>
            </a:r>
            <a:r>
              <a:rPr lang="de-DE" sz="2000" b="1" dirty="0" err="1"/>
              <a:t>Interreg</a:t>
            </a:r>
            <a:r>
              <a:rPr lang="de-DE" sz="2000" b="1" dirty="0"/>
              <a:t> CENTRAL EUROPE Programme </a:t>
            </a:r>
            <a:r>
              <a:rPr lang="de-DE" sz="2000" dirty="0" err="1"/>
              <a:t>that</a:t>
            </a:r>
            <a:r>
              <a:rPr lang="de-DE" sz="2000" dirty="0"/>
              <a:t> </a:t>
            </a:r>
            <a:r>
              <a:rPr lang="de-DE" sz="2000" dirty="0" err="1"/>
              <a:t>encourages</a:t>
            </a:r>
            <a:r>
              <a:rPr lang="de-DE" sz="2000" dirty="0"/>
              <a:t> </a:t>
            </a:r>
            <a:r>
              <a:rPr lang="de-DE" sz="2000" dirty="0" err="1"/>
              <a:t>cooperation</a:t>
            </a:r>
            <a:r>
              <a:rPr lang="de-DE" sz="2000" dirty="0"/>
              <a:t> on </a:t>
            </a:r>
            <a:r>
              <a:rPr lang="de-DE" sz="2000" dirty="0" err="1"/>
              <a:t>shared</a:t>
            </a:r>
            <a:r>
              <a:rPr lang="de-DE" sz="2000" dirty="0"/>
              <a:t> </a:t>
            </a:r>
            <a:r>
              <a:rPr lang="de-DE" sz="2000" dirty="0" err="1"/>
              <a:t>challenges</a:t>
            </a:r>
            <a:r>
              <a:rPr lang="de-DE" sz="2000" dirty="0"/>
              <a:t> in </a:t>
            </a:r>
            <a:r>
              <a:rPr lang="de-DE" sz="2000" dirty="0" err="1"/>
              <a:t>CE</a:t>
            </a:r>
            <a:r>
              <a:rPr lang="de-DE" sz="2000" dirty="0"/>
              <a:t>. </a:t>
            </a:r>
            <a:endParaRPr lang="en-GB" sz="2000" dirty="0"/>
          </a:p>
        </p:txBody>
      </p:sp>
      <p:sp>
        <p:nvSpPr>
          <p:cNvPr id="18" name="Textfeld 17"/>
          <p:cNvSpPr txBox="1"/>
          <p:nvPr/>
        </p:nvSpPr>
        <p:spPr>
          <a:xfrm>
            <a:off x="467544" y="4791362"/>
            <a:ext cx="8441238" cy="1477328"/>
          </a:xfrm>
          <a:prstGeom prst="rect">
            <a:avLst/>
          </a:prstGeom>
          <a:noFill/>
        </p:spPr>
        <p:txBody>
          <a:bodyPr wrap="square" rtlCol="0">
            <a:spAutoFit/>
          </a:bodyPr>
          <a:lstStyle/>
          <a:p>
            <a:pPr algn="just"/>
            <a:r>
              <a:rPr lang="de-DE" sz="2000" b="1" dirty="0"/>
              <a:t>LOW-CARB</a:t>
            </a:r>
            <a:r>
              <a:rPr lang="de-DE" sz="2000" dirty="0"/>
              <a:t> </a:t>
            </a:r>
            <a:r>
              <a:rPr lang="de-DE" sz="2000" dirty="0" err="1"/>
              <a:t>is</a:t>
            </a:r>
            <a:r>
              <a:rPr lang="de-DE" sz="2000" dirty="0"/>
              <a:t> in </a:t>
            </a:r>
            <a:r>
              <a:rPr lang="de-DE" sz="2000" dirty="0" err="1"/>
              <a:t>the</a:t>
            </a:r>
            <a:r>
              <a:rPr lang="de-DE" sz="2000" dirty="0"/>
              <a:t> 2nd </a:t>
            </a:r>
            <a:r>
              <a:rPr lang="de-DE" sz="2000" dirty="0" err="1"/>
              <a:t>call</a:t>
            </a:r>
            <a:r>
              <a:rPr lang="de-DE" sz="2000" dirty="0"/>
              <a:t> (2017) </a:t>
            </a:r>
            <a:r>
              <a:rPr lang="de-DE" sz="2000" dirty="0" err="1"/>
              <a:t>under</a:t>
            </a:r>
            <a:r>
              <a:rPr lang="de-DE" sz="2000" dirty="0"/>
              <a:t> </a:t>
            </a:r>
            <a:r>
              <a:rPr lang="de-DE" sz="2000" dirty="0" err="1"/>
              <a:t>the</a:t>
            </a:r>
            <a:r>
              <a:rPr lang="de-DE" sz="2000" dirty="0"/>
              <a:t> </a:t>
            </a:r>
            <a:r>
              <a:rPr lang="de-DE" sz="2000" dirty="0" err="1"/>
              <a:t>priority</a:t>
            </a:r>
            <a:r>
              <a:rPr lang="de-DE" sz="2000" dirty="0"/>
              <a:t> 2/ </a:t>
            </a:r>
            <a:r>
              <a:rPr lang="de-DE" sz="2000" dirty="0" err="1"/>
              <a:t>specific</a:t>
            </a:r>
            <a:r>
              <a:rPr lang="de-DE" sz="2000" dirty="0"/>
              <a:t> </a:t>
            </a:r>
            <a:r>
              <a:rPr lang="de-DE" sz="2000" dirty="0" err="1"/>
              <a:t>objective</a:t>
            </a:r>
            <a:r>
              <a:rPr lang="de-DE" sz="2000" dirty="0"/>
              <a:t> 2.3:</a:t>
            </a:r>
          </a:p>
          <a:p>
            <a:pPr marL="431800" indent="-342900" algn="just">
              <a:buFont typeface="Courier New" panose="02070309020205020404" pitchFamily="49" charset="0"/>
              <a:buChar char="o"/>
            </a:pPr>
            <a:r>
              <a:rPr lang="en-GB" b="1" dirty="0"/>
              <a:t>Priority 2: </a:t>
            </a:r>
            <a:r>
              <a:rPr lang="en-GB" dirty="0"/>
              <a:t>Cooperating on low-carbon strategies in CENTRAL EUROPE</a:t>
            </a:r>
          </a:p>
          <a:p>
            <a:pPr marL="431800" indent="-342900" algn="just">
              <a:buFont typeface="Courier New" panose="02070309020205020404" pitchFamily="49" charset="0"/>
              <a:buChar char="o"/>
            </a:pPr>
            <a:r>
              <a:rPr lang="en-GB" b="1" dirty="0"/>
              <a:t>Priority specific objective 2.3: </a:t>
            </a:r>
            <a:r>
              <a:rPr lang="en-GB" dirty="0"/>
              <a:t>To improve capacities for mobility planning in functional urban areas to lower CO2 emissions</a:t>
            </a:r>
            <a:r>
              <a:rPr lang="de-DE" dirty="0"/>
              <a:t>. </a:t>
            </a:r>
            <a:endParaRPr lang="en-GB" dirty="0"/>
          </a:p>
          <a:p>
            <a:pPr algn="just"/>
            <a:endParaRPr lang="en-GB" sz="1600" dirty="0">
              <a:solidFill>
                <a:srgbClr val="C00000"/>
              </a:solidFill>
            </a:endParaRPr>
          </a:p>
        </p:txBody>
      </p:sp>
      <p:grpSp>
        <p:nvGrpSpPr>
          <p:cNvPr id="12" name="Gruppieren 11"/>
          <p:cNvGrpSpPr/>
          <p:nvPr/>
        </p:nvGrpSpPr>
        <p:grpSpPr>
          <a:xfrm>
            <a:off x="4355976" y="1998365"/>
            <a:ext cx="4314223" cy="2582763"/>
            <a:chOff x="4424446" y="1196752"/>
            <a:chExt cx="4690978" cy="2808312"/>
          </a:xfrm>
        </p:grpSpPr>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4446" y="1196752"/>
              <a:ext cx="4634526" cy="280831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 name="Ellipse 2"/>
            <p:cNvSpPr/>
            <p:nvPr/>
          </p:nvSpPr>
          <p:spPr>
            <a:xfrm>
              <a:off x="7452319" y="1961406"/>
              <a:ext cx="1663105" cy="108012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9" name="Gruppieren 8"/>
          <p:cNvGrpSpPr/>
          <p:nvPr/>
        </p:nvGrpSpPr>
        <p:grpSpPr>
          <a:xfrm>
            <a:off x="4283968" y="1173042"/>
            <a:ext cx="3446859" cy="743790"/>
            <a:chOff x="395536" y="3563310"/>
            <a:chExt cx="3446859" cy="743790"/>
          </a:xfrm>
        </p:grpSpPr>
        <p:pic>
          <p:nvPicPr>
            <p:cNvPr id="2053" name="Picture 5" descr="S:\Projects\LOW-CARB\4 Templates and logos\low-carb round symbol.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536" y="3563310"/>
              <a:ext cx="792088" cy="743790"/>
            </a:xfrm>
            <a:prstGeom prst="rect">
              <a:avLst/>
            </a:prstGeom>
            <a:noFill/>
            <a:extLst>
              <a:ext uri="{909E8E84-426E-40DD-AFC4-6F175D3DCCD1}">
                <a14:hiddenFill xmlns:a14="http://schemas.microsoft.com/office/drawing/2010/main">
                  <a:solidFill>
                    <a:srgbClr val="FFFFFF"/>
                  </a:solidFill>
                </a14:hiddenFill>
              </a:ext>
            </a:extLst>
          </p:spPr>
        </p:pic>
        <p:sp>
          <p:nvSpPr>
            <p:cNvPr id="8" name="Textfeld 7"/>
            <p:cNvSpPr txBox="1"/>
            <p:nvPr/>
          </p:nvSpPr>
          <p:spPr>
            <a:xfrm>
              <a:off x="1178099" y="3598213"/>
              <a:ext cx="2664296" cy="584775"/>
            </a:xfrm>
            <a:prstGeom prst="rect">
              <a:avLst/>
            </a:prstGeom>
            <a:noFill/>
          </p:spPr>
          <p:txBody>
            <a:bodyPr wrap="square" rtlCol="0">
              <a:spAutoFit/>
            </a:bodyPr>
            <a:lstStyle/>
            <a:p>
              <a:r>
                <a:rPr lang="de-DE" sz="1600" b="1" dirty="0">
                  <a:solidFill>
                    <a:srgbClr val="008A3E"/>
                  </a:solidFill>
                </a:rPr>
                <a:t>LOW CARBON CITIES</a:t>
              </a:r>
            </a:p>
            <a:p>
              <a:r>
                <a:rPr lang="de-DE" sz="1600" b="1" dirty="0" err="1">
                  <a:solidFill>
                    <a:srgbClr val="008A3E"/>
                  </a:solidFill>
                </a:rPr>
                <a:t>AND</a:t>
              </a:r>
              <a:r>
                <a:rPr lang="de-DE" sz="1600" b="1" dirty="0">
                  <a:solidFill>
                    <a:srgbClr val="008A3E"/>
                  </a:solidFill>
                </a:rPr>
                <a:t> </a:t>
              </a:r>
              <a:r>
                <a:rPr lang="de-DE" sz="1600" b="1" dirty="0" err="1">
                  <a:solidFill>
                    <a:srgbClr val="008A3E"/>
                  </a:solidFill>
                </a:rPr>
                <a:t>REGIONS</a:t>
              </a:r>
              <a:endParaRPr lang="en-GB" sz="1600" b="1" dirty="0">
                <a:solidFill>
                  <a:srgbClr val="008A3E"/>
                </a:solidFill>
              </a:endParaRPr>
            </a:p>
          </p:txBody>
        </p:sp>
      </p:grpSp>
    </p:spTree>
    <p:extLst>
      <p:ext uri="{BB962C8B-B14F-4D97-AF65-F5344CB8AC3E}">
        <p14:creationId xmlns:p14="http://schemas.microsoft.com/office/powerpoint/2010/main" val="827625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0"/>
            <a:ext cx="9144000" cy="108436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8894" y="80958"/>
            <a:ext cx="2123728" cy="916298"/>
          </a:xfrm>
          <a:prstGeom prst="rect">
            <a:avLst/>
          </a:prstGeom>
        </p:spPr>
      </p:pic>
      <p:grpSp>
        <p:nvGrpSpPr>
          <p:cNvPr id="13" name="Gruppieren 12"/>
          <p:cNvGrpSpPr/>
          <p:nvPr/>
        </p:nvGrpSpPr>
        <p:grpSpPr>
          <a:xfrm>
            <a:off x="-36512" y="6381328"/>
            <a:ext cx="9180512" cy="400050"/>
            <a:chOff x="-36512" y="6309320"/>
            <a:chExt cx="9180512" cy="400050"/>
          </a:xfrm>
        </p:grpSpPr>
        <p:cxnSp>
          <p:nvCxnSpPr>
            <p:cNvPr id="10" name="Gerade Verbindung 9"/>
            <p:cNvCxnSpPr/>
            <p:nvPr/>
          </p:nvCxnSpPr>
          <p:spPr>
            <a:xfrm>
              <a:off x="-36512" y="6509345"/>
              <a:ext cx="9180512" cy="0"/>
            </a:xfrm>
            <a:prstGeom prst="line">
              <a:avLst/>
            </a:prstGeom>
          </p:spPr>
          <p:style>
            <a:lnRef idx="1">
              <a:schemeClr val="accent1"/>
            </a:lnRef>
            <a:fillRef idx="0">
              <a:schemeClr val="accent1"/>
            </a:fillRef>
            <a:effectRef idx="0">
              <a:schemeClr val="accent1"/>
            </a:effectRef>
            <a:fontRef idx="minor">
              <a:schemeClr val="tx1"/>
            </a:fontRef>
          </p:style>
        </p:cxnSp>
        <p:pic>
          <p:nvPicPr>
            <p:cNvPr id="2050" name="Picture 2" descr="S:\Projects\LOW-CARB\4 Templates and logos\low-carb priority symbo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09320"/>
              <a:ext cx="3162300" cy="400050"/>
            </a:xfrm>
            <a:prstGeom prst="rect">
              <a:avLst/>
            </a:prstGeom>
            <a:noFill/>
            <a:extLst>
              <a:ext uri="{909E8E84-426E-40DD-AFC4-6F175D3DCCD1}">
                <a14:hiddenFill xmlns:a14="http://schemas.microsoft.com/office/drawing/2010/main">
                  <a:solidFill>
                    <a:srgbClr val="FFFFFF"/>
                  </a:solidFill>
                </a14:hiddenFill>
              </a:ext>
            </a:extLst>
          </p:spPr>
        </p:pic>
        <p:sp>
          <p:nvSpPr>
            <p:cNvPr id="11" name="Textfeld 10"/>
            <p:cNvSpPr txBox="1"/>
            <p:nvPr/>
          </p:nvSpPr>
          <p:spPr>
            <a:xfrm>
              <a:off x="5580112" y="6352057"/>
              <a:ext cx="2664296" cy="307777"/>
            </a:xfrm>
            <a:prstGeom prst="rect">
              <a:avLst/>
            </a:prstGeom>
            <a:solidFill>
              <a:schemeClr val="bg1"/>
            </a:solidFill>
          </p:spPr>
          <p:txBody>
            <a:bodyPr wrap="square" rtlCol="0">
              <a:spAutoFit/>
            </a:bodyPr>
            <a:lstStyle/>
            <a:p>
              <a:r>
                <a:rPr lang="de-DE" sz="1400" dirty="0">
                  <a:solidFill>
                    <a:schemeClr val="accent1">
                      <a:lumMod val="75000"/>
                    </a:schemeClr>
                  </a:solidFill>
                </a:rPr>
                <a:t>TAKING COOPERATION FORWARD</a:t>
              </a:r>
              <a:endParaRPr lang="en-GB" sz="1400" dirty="0">
                <a:solidFill>
                  <a:schemeClr val="accent1">
                    <a:lumMod val="75000"/>
                  </a:schemeClr>
                </a:solidFill>
              </a:endParaRPr>
            </a:p>
          </p:txBody>
        </p:sp>
      </p:grpSp>
      <p:sp>
        <p:nvSpPr>
          <p:cNvPr id="14" name="Textfeld 13"/>
          <p:cNvSpPr txBox="1"/>
          <p:nvPr/>
        </p:nvSpPr>
        <p:spPr>
          <a:xfrm>
            <a:off x="467544" y="332656"/>
            <a:ext cx="5976664" cy="461665"/>
          </a:xfrm>
          <a:prstGeom prst="rect">
            <a:avLst/>
          </a:prstGeom>
          <a:noFill/>
        </p:spPr>
        <p:txBody>
          <a:bodyPr wrap="square" rtlCol="0">
            <a:spAutoFit/>
          </a:bodyPr>
          <a:lstStyle/>
          <a:p>
            <a:r>
              <a:rPr lang="de-DE" sz="2400" dirty="0"/>
              <a:t>LOW CARBON - </a:t>
            </a:r>
            <a:r>
              <a:rPr lang="de-DE" sz="2400" dirty="0" err="1"/>
              <a:t>THEMATIC</a:t>
            </a:r>
            <a:r>
              <a:rPr lang="de-DE" sz="2400" dirty="0"/>
              <a:t> </a:t>
            </a:r>
            <a:r>
              <a:rPr lang="de-DE" sz="2400" dirty="0" err="1"/>
              <a:t>COVERAGE</a:t>
            </a:r>
            <a:endParaRPr lang="en-GB" sz="2400" dirty="0">
              <a:solidFill>
                <a:srgbClr val="FF0000"/>
              </a:solidFill>
            </a:endParaRPr>
          </a:p>
        </p:txBody>
      </p:sp>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177" y="1268760"/>
            <a:ext cx="8619795" cy="4896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hteck 5"/>
          <p:cNvSpPr/>
          <p:nvPr/>
        </p:nvSpPr>
        <p:spPr>
          <a:xfrm>
            <a:off x="6372200" y="2564904"/>
            <a:ext cx="864096" cy="2880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7" name="Gerade Verbindung mit Pfeil 16"/>
          <p:cNvCxnSpPr/>
          <p:nvPr/>
        </p:nvCxnSpPr>
        <p:spPr>
          <a:xfrm flipH="1" flipV="1">
            <a:off x="4211960" y="1556792"/>
            <a:ext cx="2160240" cy="100811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Gerade Verbindung mit Pfeil 22"/>
          <p:cNvCxnSpPr>
            <a:stCxn id="6" idx="2"/>
          </p:cNvCxnSpPr>
          <p:nvPr/>
        </p:nvCxnSpPr>
        <p:spPr>
          <a:xfrm>
            <a:off x="6804248" y="2852936"/>
            <a:ext cx="1196510" cy="22322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9113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0"/>
            <a:ext cx="9144000" cy="108436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8894" y="80958"/>
            <a:ext cx="2123728" cy="916298"/>
          </a:xfrm>
          <a:prstGeom prst="rect">
            <a:avLst/>
          </a:prstGeom>
        </p:spPr>
      </p:pic>
      <p:sp>
        <p:nvSpPr>
          <p:cNvPr id="3" name="Textfeld 2"/>
          <p:cNvSpPr txBox="1"/>
          <p:nvPr/>
        </p:nvSpPr>
        <p:spPr>
          <a:xfrm>
            <a:off x="467544" y="332656"/>
            <a:ext cx="5976664" cy="461665"/>
          </a:xfrm>
          <a:prstGeom prst="rect">
            <a:avLst/>
          </a:prstGeom>
          <a:noFill/>
        </p:spPr>
        <p:txBody>
          <a:bodyPr wrap="square" rtlCol="0">
            <a:spAutoFit/>
          </a:bodyPr>
          <a:lstStyle/>
          <a:p>
            <a:r>
              <a:rPr lang="de-DE" sz="2400" dirty="0"/>
              <a:t>EUROPEAN </a:t>
            </a:r>
            <a:r>
              <a:rPr lang="de-DE" sz="2400" dirty="0" err="1"/>
              <a:t>context</a:t>
            </a:r>
            <a:endParaRPr lang="en-GB" sz="2400" dirty="0">
              <a:solidFill>
                <a:srgbClr val="FF0000"/>
              </a:solidFill>
            </a:endParaRPr>
          </a:p>
        </p:txBody>
      </p:sp>
      <p:grpSp>
        <p:nvGrpSpPr>
          <p:cNvPr id="13" name="Gruppieren 12"/>
          <p:cNvGrpSpPr/>
          <p:nvPr/>
        </p:nvGrpSpPr>
        <p:grpSpPr>
          <a:xfrm>
            <a:off x="-36512" y="6381328"/>
            <a:ext cx="9180512" cy="400050"/>
            <a:chOff x="-36512" y="6309320"/>
            <a:chExt cx="9180512" cy="400050"/>
          </a:xfrm>
        </p:grpSpPr>
        <p:cxnSp>
          <p:nvCxnSpPr>
            <p:cNvPr id="10" name="Gerade Verbindung 9"/>
            <p:cNvCxnSpPr/>
            <p:nvPr/>
          </p:nvCxnSpPr>
          <p:spPr>
            <a:xfrm>
              <a:off x="-36512" y="6509345"/>
              <a:ext cx="9180512" cy="0"/>
            </a:xfrm>
            <a:prstGeom prst="line">
              <a:avLst/>
            </a:prstGeom>
          </p:spPr>
          <p:style>
            <a:lnRef idx="1">
              <a:schemeClr val="accent1"/>
            </a:lnRef>
            <a:fillRef idx="0">
              <a:schemeClr val="accent1"/>
            </a:fillRef>
            <a:effectRef idx="0">
              <a:schemeClr val="accent1"/>
            </a:effectRef>
            <a:fontRef idx="minor">
              <a:schemeClr val="tx1"/>
            </a:fontRef>
          </p:style>
        </p:cxnSp>
        <p:pic>
          <p:nvPicPr>
            <p:cNvPr id="2050" name="Picture 2" descr="S:\Projects\LOW-CARB\4 Templates and logos\low-carb priority symbo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6309320"/>
              <a:ext cx="3162300" cy="400050"/>
            </a:xfrm>
            <a:prstGeom prst="rect">
              <a:avLst/>
            </a:prstGeom>
            <a:noFill/>
            <a:extLst>
              <a:ext uri="{909E8E84-426E-40DD-AFC4-6F175D3DCCD1}">
                <a14:hiddenFill xmlns:a14="http://schemas.microsoft.com/office/drawing/2010/main">
                  <a:solidFill>
                    <a:srgbClr val="FFFFFF"/>
                  </a:solidFill>
                </a14:hiddenFill>
              </a:ext>
            </a:extLst>
          </p:spPr>
        </p:pic>
        <p:sp>
          <p:nvSpPr>
            <p:cNvPr id="11" name="Textfeld 10"/>
            <p:cNvSpPr txBox="1"/>
            <p:nvPr/>
          </p:nvSpPr>
          <p:spPr>
            <a:xfrm>
              <a:off x="5580112" y="6352057"/>
              <a:ext cx="2664296" cy="307777"/>
            </a:xfrm>
            <a:prstGeom prst="rect">
              <a:avLst/>
            </a:prstGeom>
            <a:solidFill>
              <a:schemeClr val="bg1"/>
            </a:solidFill>
          </p:spPr>
          <p:txBody>
            <a:bodyPr wrap="square" rtlCol="0">
              <a:spAutoFit/>
            </a:bodyPr>
            <a:lstStyle/>
            <a:p>
              <a:r>
                <a:rPr lang="de-DE" sz="1400" dirty="0">
                  <a:solidFill>
                    <a:schemeClr val="accent1">
                      <a:lumMod val="75000"/>
                    </a:schemeClr>
                  </a:solidFill>
                </a:rPr>
                <a:t>TAKING COOPERATION FORWARD</a:t>
              </a:r>
              <a:endParaRPr lang="en-GB" sz="1400" dirty="0">
                <a:solidFill>
                  <a:schemeClr val="accent1">
                    <a:lumMod val="75000"/>
                  </a:schemeClr>
                </a:solidFill>
              </a:endParaRPr>
            </a:p>
          </p:txBody>
        </p:sp>
      </p:grpSp>
      <p:sp>
        <p:nvSpPr>
          <p:cNvPr id="4" name="Textfeld 3"/>
          <p:cNvSpPr txBox="1"/>
          <p:nvPr/>
        </p:nvSpPr>
        <p:spPr>
          <a:xfrm>
            <a:off x="467544" y="2948751"/>
            <a:ext cx="8496944" cy="1200329"/>
          </a:xfrm>
          <a:prstGeom prst="rect">
            <a:avLst/>
          </a:prstGeom>
          <a:noFill/>
        </p:spPr>
        <p:txBody>
          <a:bodyPr wrap="square" rtlCol="0">
            <a:spAutoFit/>
          </a:bodyPr>
          <a:lstStyle/>
          <a:p>
            <a:r>
              <a:rPr lang="de-DE" b="1" dirty="0"/>
              <a:t>EU Regulation 1303/2013 </a:t>
            </a:r>
            <a:r>
              <a:rPr lang="de-DE" dirty="0" err="1"/>
              <a:t>outlining</a:t>
            </a:r>
            <a:r>
              <a:rPr lang="de-DE" dirty="0"/>
              <a:t> </a:t>
            </a:r>
            <a:r>
              <a:rPr lang="de-DE" dirty="0" err="1"/>
              <a:t>common</a:t>
            </a:r>
            <a:r>
              <a:rPr lang="de-DE" dirty="0"/>
              <a:t> </a:t>
            </a:r>
            <a:r>
              <a:rPr lang="de-DE" dirty="0" err="1"/>
              <a:t>provisions</a:t>
            </a:r>
            <a:r>
              <a:rPr lang="de-DE" dirty="0"/>
              <a:t> </a:t>
            </a:r>
            <a:r>
              <a:rPr lang="de-DE" dirty="0" err="1"/>
              <a:t>for</a:t>
            </a:r>
            <a:r>
              <a:rPr lang="de-DE" dirty="0"/>
              <a:t> </a:t>
            </a:r>
            <a:r>
              <a:rPr lang="de-DE" dirty="0" err="1"/>
              <a:t>ERDF</a:t>
            </a:r>
            <a:r>
              <a:rPr lang="de-DE" dirty="0"/>
              <a:t>, </a:t>
            </a:r>
            <a:r>
              <a:rPr lang="de-DE" dirty="0" err="1"/>
              <a:t>ESF</a:t>
            </a:r>
            <a:r>
              <a:rPr lang="de-DE" dirty="0"/>
              <a:t>, </a:t>
            </a:r>
            <a:r>
              <a:rPr lang="de-DE" dirty="0" err="1"/>
              <a:t>Cohesion</a:t>
            </a:r>
            <a:r>
              <a:rPr lang="de-DE" dirty="0"/>
              <a:t> Fund </a:t>
            </a:r>
            <a:r>
              <a:rPr lang="de-DE" dirty="0" err="1"/>
              <a:t>a.o</a:t>
            </a:r>
            <a:r>
              <a:rPr lang="de-DE" dirty="0"/>
              <a:t>.: </a:t>
            </a:r>
          </a:p>
          <a:p>
            <a:pPr marL="447675" indent="-266700">
              <a:buFont typeface="Arial" panose="020B0604020202020204" pitchFamily="34" charset="0"/>
              <a:buChar char="•"/>
            </a:pPr>
            <a:r>
              <a:rPr lang="de-DE" dirty="0" err="1">
                <a:solidFill>
                  <a:schemeClr val="tx2"/>
                </a:solidFill>
              </a:rPr>
              <a:t>public</a:t>
            </a:r>
            <a:r>
              <a:rPr lang="de-DE" dirty="0">
                <a:solidFill>
                  <a:schemeClr val="tx2"/>
                </a:solidFill>
              </a:rPr>
              <a:t> </a:t>
            </a:r>
            <a:r>
              <a:rPr lang="de-DE" dirty="0" err="1">
                <a:solidFill>
                  <a:schemeClr val="tx2"/>
                </a:solidFill>
              </a:rPr>
              <a:t>authorities</a:t>
            </a:r>
            <a:r>
              <a:rPr lang="de-DE" dirty="0">
                <a:solidFill>
                  <a:schemeClr val="tx2"/>
                </a:solidFill>
              </a:rPr>
              <a:t> </a:t>
            </a:r>
            <a:r>
              <a:rPr lang="de-DE" dirty="0" err="1">
                <a:solidFill>
                  <a:schemeClr val="tx2"/>
                </a:solidFill>
              </a:rPr>
              <a:t>are</a:t>
            </a:r>
            <a:r>
              <a:rPr lang="de-DE" dirty="0">
                <a:solidFill>
                  <a:schemeClr val="tx2"/>
                </a:solidFill>
              </a:rPr>
              <a:t> </a:t>
            </a:r>
            <a:r>
              <a:rPr lang="de-DE" dirty="0" err="1">
                <a:solidFill>
                  <a:schemeClr val="tx2"/>
                </a:solidFill>
              </a:rPr>
              <a:t>recommended</a:t>
            </a:r>
            <a:r>
              <a:rPr lang="de-DE" dirty="0">
                <a:solidFill>
                  <a:schemeClr val="tx2"/>
                </a:solidFill>
              </a:rPr>
              <a:t> to </a:t>
            </a:r>
            <a:r>
              <a:rPr lang="de-DE" dirty="0" err="1">
                <a:solidFill>
                  <a:schemeClr val="tx2"/>
                </a:solidFill>
              </a:rPr>
              <a:t>develop</a:t>
            </a:r>
            <a:r>
              <a:rPr lang="de-DE" dirty="0">
                <a:solidFill>
                  <a:schemeClr val="tx2"/>
                </a:solidFill>
              </a:rPr>
              <a:t> </a:t>
            </a:r>
            <a:r>
              <a:rPr lang="de-DE" dirty="0" err="1">
                <a:solidFill>
                  <a:schemeClr val="tx2"/>
                </a:solidFill>
              </a:rPr>
              <a:t>integrated</a:t>
            </a:r>
            <a:r>
              <a:rPr lang="de-DE" dirty="0">
                <a:solidFill>
                  <a:schemeClr val="tx2"/>
                </a:solidFill>
              </a:rPr>
              <a:t> urban </a:t>
            </a:r>
            <a:r>
              <a:rPr lang="de-DE" dirty="0" err="1">
                <a:solidFill>
                  <a:schemeClr val="tx2"/>
                </a:solidFill>
              </a:rPr>
              <a:t>mobility</a:t>
            </a:r>
            <a:r>
              <a:rPr lang="de-DE" dirty="0">
                <a:solidFill>
                  <a:schemeClr val="tx2"/>
                </a:solidFill>
              </a:rPr>
              <a:t> plan </a:t>
            </a:r>
            <a:r>
              <a:rPr lang="de-DE" dirty="0" err="1">
                <a:solidFill>
                  <a:schemeClr val="tx2"/>
                </a:solidFill>
              </a:rPr>
              <a:t>according</a:t>
            </a:r>
            <a:r>
              <a:rPr lang="de-DE" dirty="0">
                <a:solidFill>
                  <a:schemeClr val="tx2"/>
                </a:solidFill>
              </a:rPr>
              <a:t> to </a:t>
            </a:r>
            <a:r>
              <a:rPr lang="de-DE" dirty="0" err="1">
                <a:solidFill>
                  <a:schemeClr val="tx2"/>
                </a:solidFill>
              </a:rPr>
              <a:t>the</a:t>
            </a:r>
            <a:r>
              <a:rPr lang="de-DE" dirty="0">
                <a:solidFill>
                  <a:schemeClr val="tx2"/>
                </a:solidFill>
              </a:rPr>
              <a:t> SUMP </a:t>
            </a:r>
            <a:r>
              <a:rPr lang="de-DE" dirty="0" err="1">
                <a:solidFill>
                  <a:schemeClr val="tx2"/>
                </a:solidFill>
              </a:rPr>
              <a:t>methodology</a:t>
            </a:r>
            <a:r>
              <a:rPr lang="de-DE" dirty="0">
                <a:solidFill>
                  <a:schemeClr val="tx2"/>
                </a:solidFill>
              </a:rPr>
              <a:t> </a:t>
            </a:r>
            <a:r>
              <a:rPr lang="de-DE" dirty="0" err="1">
                <a:solidFill>
                  <a:schemeClr val="tx2"/>
                </a:solidFill>
              </a:rPr>
              <a:t>as</a:t>
            </a:r>
            <a:r>
              <a:rPr lang="de-DE" dirty="0">
                <a:solidFill>
                  <a:schemeClr val="tx2"/>
                </a:solidFill>
              </a:rPr>
              <a:t> an „ex-ante </a:t>
            </a:r>
            <a:r>
              <a:rPr lang="de-DE" dirty="0" err="1">
                <a:solidFill>
                  <a:schemeClr val="tx2"/>
                </a:solidFill>
              </a:rPr>
              <a:t>condition</a:t>
            </a:r>
            <a:r>
              <a:rPr lang="de-DE" dirty="0">
                <a:solidFill>
                  <a:schemeClr val="tx2"/>
                </a:solidFill>
              </a:rPr>
              <a:t>“</a:t>
            </a:r>
            <a:endParaRPr lang="en-GB" dirty="0">
              <a:solidFill>
                <a:schemeClr val="tx2"/>
              </a:solidFill>
            </a:endParaRPr>
          </a:p>
        </p:txBody>
      </p:sp>
      <p:sp>
        <p:nvSpPr>
          <p:cNvPr id="12" name="Textfeld 11"/>
          <p:cNvSpPr txBox="1"/>
          <p:nvPr/>
        </p:nvSpPr>
        <p:spPr>
          <a:xfrm>
            <a:off x="467544" y="4737918"/>
            <a:ext cx="8496944" cy="923330"/>
          </a:xfrm>
          <a:prstGeom prst="rect">
            <a:avLst/>
          </a:prstGeom>
          <a:noFill/>
        </p:spPr>
        <p:txBody>
          <a:bodyPr wrap="square" rtlCol="0">
            <a:spAutoFit/>
          </a:bodyPr>
          <a:lstStyle/>
          <a:p>
            <a:r>
              <a:rPr lang="de-DE" b="1" dirty="0"/>
              <a:t>EU </a:t>
            </a:r>
            <a:r>
              <a:rPr lang="de-DE" b="1" dirty="0" err="1"/>
              <a:t>Cohesion</a:t>
            </a:r>
            <a:r>
              <a:rPr lang="de-DE" b="1" dirty="0"/>
              <a:t> </a:t>
            </a:r>
            <a:r>
              <a:rPr lang="de-DE" b="1" dirty="0" err="1"/>
              <a:t>Policy</a:t>
            </a:r>
            <a:r>
              <a:rPr lang="de-DE" b="1" dirty="0"/>
              <a:t> 2014-2020 </a:t>
            </a:r>
            <a:r>
              <a:rPr lang="de-DE" dirty="0"/>
              <a:t>(</a:t>
            </a:r>
            <a:r>
              <a:rPr lang="de-DE" dirty="0" err="1"/>
              <a:t>ERDF</a:t>
            </a:r>
            <a:r>
              <a:rPr lang="de-DE" dirty="0"/>
              <a:t>, </a:t>
            </a:r>
            <a:r>
              <a:rPr lang="de-DE" dirty="0" err="1"/>
              <a:t>ESF</a:t>
            </a:r>
            <a:r>
              <a:rPr lang="de-DE" dirty="0"/>
              <a:t>, </a:t>
            </a:r>
            <a:r>
              <a:rPr lang="de-DE" dirty="0" err="1"/>
              <a:t>Cohesion</a:t>
            </a:r>
            <a:r>
              <a:rPr lang="de-DE" dirty="0"/>
              <a:t> Fund)</a:t>
            </a:r>
          </a:p>
          <a:p>
            <a:pPr marL="447675" indent="-266700">
              <a:buFont typeface="Arial" panose="020B0604020202020204" pitchFamily="34" charset="0"/>
              <a:buChar char="•"/>
            </a:pPr>
            <a:r>
              <a:rPr lang="de-DE" dirty="0" err="1">
                <a:solidFill>
                  <a:schemeClr val="tx2"/>
                </a:solidFill>
              </a:rPr>
              <a:t>Thematic</a:t>
            </a:r>
            <a:r>
              <a:rPr lang="de-DE" dirty="0">
                <a:solidFill>
                  <a:schemeClr val="tx2"/>
                </a:solidFill>
              </a:rPr>
              <a:t> </a:t>
            </a:r>
            <a:r>
              <a:rPr lang="de-DE" dirty="0" err="1">
                <a:solidFill>
                  <a:schemeClr val="tx2"/>
                </a:solidFill>
              </a:rPr>
              <a:t>Objective</a:t>
            </a:r>
            <a:r>
              <a:rPr lang="de-DE" dirty="0">
                <a:solidFill>
                  <a:schemeClr val="tx2"/>
                </a:solidFill>
              </a:rPr>
              <a:t> 4: </a:t>
            </a:r>
            <a:r>
              <a:rPr lang="de-DE" dirty="0" err="1">
                <a:solidFill>
                  <a:schemeClr val="tx2"/>
                </a:solidFill>
              </a:rPr>
              <a:t>Supporting</a:t>
            </a:r>
            <a:r>
              <a:rPr lang="de-DE" dirty="0">
                <a:solidFill>
                  <a:schemeClr val="tx2"/>
                </a:solidFill>
              </a:rPr>
              <a:t> </a:t>
            </a:r>
            <a:r>
              <a:rPr lang="de-DE" dirty="0" err="1">
                <a:solidFill>
                  <a:schemeClr val="tx2"/>
                </a:solidFill>
              </a:rPr>
              <a:t>the</a:t>
            </a:r>
            <a:r>
              <a:rPr lang="de-DE" dirty="0">
                <a:solidFill>
                  <a:schemeClr val="tx2"/>
                </a:solidFill>
              </a:rPr>
              <a:t> </a:t>
            </a:r>
            <a:r>
              <a:rPr lang="de-DE" dirty="0" err="1">
                <a:solidFill>
                  <a:schemeClr val="tx2"/>
                </a:solidFill>
              </a:rPr>
              <a:t>shift</a:t>
            </a:r>
            <a:r>
              <a:rPr lang="de-DE" dirty="0">
                <a:solidFill>
                  <a:schemeClr val="tx2"/>
                </a:solidFill>
              </a:rPr>
              <a:t> </a:t>
            </a:r>
            <a:r>
              <a:rPr lang="de-DE" dirty="0" err="1">
                <a:solidFill>
                  <a:schemeClr val="tx2"/>
                </a:solidFill>
              </a:rPr>
              <a:t>towards</a:t>
            </a:r>
            <a:r>
              <a:rPr lang="de-DE" dirty="0">
                <a:solidFill>
                  <a:schemeClr val="tx2"/>
                </a:solidFill>
              </a:rPr>
              <a:t> a </a:t>
            </a:r>
            <a:r>
              <a:rPr lang="de-DE" dirty="0" err="1">
                <a:solidFill>
                  <a:schemeClr val="tx2"/>
                </a:solidFill>
              </a:rPr>
              <a:t>low-carbon</a:t>
            </a:r>
            <a:r>
              <a:rPr lang="de-DE" dirty="0">
                <a:solidFill>
                  <a:schemeClr val="tx2"/>
                </a:solidFill>
              </a:rPr>
              <a:t> </a:t>
            </a:r>
            <a:r>
              <a:rPr lang="de-DE" dirty="0" err="1">
                <a:solidFill>
                  <a:schemeClr val="tx2"/>
                </a:solidFill>
              </a:rPr>
              <a:t>economy</a:t>
            </a:r>
            <a:r>
              <a:rPr lang="de-DE" dirty="0">
                <a:solidFill>
                  <a:schemeClr val="tx2"/>
                </a:solidFill>
              </a:rPr>
              <a:t> in all </a:t>
            </a:r>
            <a:r>
              <a:rPr lang="de-DE" dirty="0" err="1">
                <a:solidFill>
                  <a:schemeClr val="tx2"/>
                </a:solidFill>
              </a:rPr>
              <a:t>sectors</a:t>
            </a:r>
            <a:endParaRPr lang="en-GB" dirty="0">
              <a:solidFill>
                <a:schemeClr val="tx2"/>
              </a:solidFill>
            </a:endParaRPr>
          </a:p>
        </p:txBody>
      </p:sp>
      <p:sp>
        <p:nvSpPr>
          <p:cNvPr id="14" name="Textfeld 13"/>
          <p:cNvSpPr txBox="1"/>
          <p:nvPr/>
        </p:nvSpPr>
        <p:spPr>
          <a:xfrm>
            <a:off x="467544" y="1497558"/>
            <a:ext cx="8496944" cy="923330"/>
          </a:xfrm>
          <a:prstGeom prst="rect">
            <a:avLst/>
          </a:prstGeom>
          <a:noFill/>
        </p:spPr>
        <p:txBody>
          <a:bodyPr wrap="square" rtlCol="0">
            <a:spAutoFit/>
          </a:bodyPr>
          <a:lstStyle/>
          <a:p>
            <a:r>
              <a:rPr lang="de-DE" b="1" dirty="0"/>
              <a:t>EU White Paper 2011 </a:t>
            </a:r>
            <a:r>
              <a:rPr lang="de-DE" dirty="0" err="1"/>
              <a:t>goals</a:t>
            </a:r>
            <a:r>
              <a:rPr lang="de-DE" dirty="0"/>
              <a:t>:</a:t>
            </a:r>
          </a:p>
          <a:p>
            <a:pPr marL="447675" indent="-266700">
              <a:buFont typeface="Arial" panose="020B0604020202020204" pitchFamily="34" charset="0"/>
              <a:buChar char="•"/>
            </a:pPr>
            <a:r>
              <a:rPr lang="de-DE" dirty="0">
                <a:solidFill>
                  <a:schemeClr val="tx2"/>
                </a:solidFill>
              </a:rPr>
              <a:t>To </a:t>
            </a:r>
            <a:r>
              <a:rPr lang="de-DE" dirty="0" err="1">
                <a:solidFill>
                  <a:schemeClr val="tx2"/>
                </a:solidFill>
              </a:rPr>
              <a:t>halve</a:t>
            </a:r>
            <a:r>
              <a:rPr lang="de-DE" dirty="0">
                <a:solidFill>
                  <a:schemeClr val="tx2"/>
                </a:solidFill>
              </a:rPr>
              <a:t> </a:t>
            </a:r>
            <a:r>
              <a:rPr lang="de-DE" dirty="0" err="1">
                <a:solidFill>
                  <a:schemeClr val="tx2"/>
                </a:solidFill>
              </a:rPr>
              <a:t>the</a:t>
            </a:r>
            <a:r>
              <a:rPr lang="de-DE" dirty="0">
                <a:solidFill>
                  <a:schemeClr val="tx2"/>
                </a:solidFill>
              </a:rPr>
              <a:t> </a:t>
            </a:r>
            <a:r>
              <a:rPr lang="de-DE" dirty="0" err="1">
                <a:solidFill>
                  <a:schemeClr val="tx2"/>
                </a:solidFill>
              </a:rPr>
              <a:t>use</a:t>
            </a:r>
            <a:r>
              <a:rPr lang="de-DE" dirty="0">
                <a:solidFill>
                  <a:schemeClr val="tx2"/>
                </a:solidFill>
              </a:rPr>
              <a:t> </a:t>
            </a:r>
            <a:r>
              <a:rPr lang="en-GB" dirty="0">
                <a:solidFill>
                  <a:schemeClr val="tx2"/>
                </a:solidFill>
              </a:rPr>
              <a:t>of conventionally fuelled vehicles in cities by 2030</a:t>
            </a:r>
          </a:p>
          <a:p>
            <a:pPr marL="447675" indent="-266700">
              <a:buFont typeface="Arial" panose="020B0604020202020204" pitchFamily="34" charset="0"/>
              <a:buChar char="•"/>
            </a:pPr>
            <a:r>
              <a:rPr lang="de-DE" dirty="0">
                <a:solidFill>
                  <a:schemeClr val="tx2"/>
                </a:solidFill>
              </a:rPr>
              <a:t>To </a:t>
            </a:r>
            <a:r>
              <a:rPr lang="en-GB" dirty="0">
                <a:solidFill>
                  <a:schemeClr val="tx2"/>
                </a:solidFill>
              </a:rPr>
              <a:t>cut carbon emissions in transport by 60% by 2050</a:t>
            </a:r>
          </a:p>
        </p:txBody>
      </p:sp>
    </p:spTree>
    <p:extLst>
      <p:ext uri="{BB962C8B-B14F-4D97-AF65-F5344CB8AC3E}">
        <p14:creationId xmlns:p14="http://schemas.microsoft.com/office/powerpoint/2010/main" val="3799571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m 5"/>
          <p:cNvGraphicFramePr/>
          <p:nvPr>
            <p:extLst>
              <p:ext uri="{D42A27DB-BD31-4B8C-83A1-F6EECF244321}">
                <p14:modId xmlns:p14="http://schemas.microsoft.com/office/powerpoint/2010/main" val="3025671098"/>
              </p:ext>
            </p:extLst>
          </p:nvPr>
        </p:nvGraphicFramePr>
        <p:xfrm>
          <a:off x="1524000" y="1597248"/>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echteck 1"/>
          <p:cNvSpPr/>
          <p:nvPr/>
        </p:nvSpPr>
        <p:spPr>
          <a:xfrm>
            <a:off x="0" y="0"/>
            <a:ext cx="9144000" cy="108436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Grafik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938894" y="80958"/>
            <a:ext cx="2123728" cy="916298"/>
          </a:xfrm>
          <a:prstGeom prst="rect">
            <a:avLst/>
          </a:prstGeom>
        </p:spPr>
      </p:pic>
      <p:sp>
        <p:nvSpPr>
          <p:cNvPr id="3" name="Textfeld 2"/>
          <p:cNvSpPr txBox="1"/>
          <p:nvPr/>
        </p:nvSpPr>
        <p:spPr>
          <a:xfrm>
            <a:off x="467544" y="332656"/>
            <a:ext cx="5976664" cy="461665"/>
          </a:xfrm>
          <a:prstGeom prst="rect">
            <a:avLst/>
          </a:prstGeom>
          <a:noFill/>
        </p:spPr>
        <p:txBody>
          <a:bodyPr wrap="square" rtlCol="0">
            <a:spAutoFit/>
          </a:bodyPr>
          <a:lstStyle/>
          <a:p>
            <a:r>
              <a:rPr lang="de-DE" sz="2400" dirty="0"/>
              <a:t>EUROPEAN </a:t>
            </a:r>
            <a:r>
              <a:rPr lang="de-DE" sz="2400" dirty="0" err="1"/>
              <a:t>context</a:t>
            </a:r>
            <a:r>
              <a:rPr lang="de-DE" sz="2400" dirty="0"/>
              <a:t> - SUMP 2.0 </a:t>
            </a:r>
            <a:r>
              <a:rPr lang="de-DE" sz="2400" dirty="0" err="1"/>
              <a:t>process</a:t>
            </a:r>
            <a:r>
              <a:rPr lang="de-DE" sz="2400" dirty="0"/>
              <a:t> </a:t>
            </a:r>
            <a:endParaRPr lang="en-GB" sz="2400" dirty="0">
              <a:solidFill>
                <a:srgbClr val="FF0000"/>
              </a:solidFill>
            </a:endParaRPr>
          </a:p>
        </p:txBody>
      </p:sp>
      <p:grpSp>
        <p:nvGrpSpPr>
          <p:cNvPr id="13" name="Gruppieren 12"/>
          <p:cNvGrpSpPr/>
          <p:nvPr/>
        </p:nvGrpSpPr>
        <p:grpSpPr>
          <a:xfrm>
            <a:off x="-36512" y="6381328"/>
            <a:ext cx="9180512" cy="400050"/>
            <a:chOff x="-36512" y="6309320"/>
            <a:chExt cx="9180512" cy="400050"/>
          </a:xfrm>
        </p:grpSpPr>
        <p:cxnSp>
          <p:nvCxnSpPr>
            <p:cNvPr id="10" name="Gerade Verbindung 9"/>
            <p:cNvCxnSpPr/>
            <p:nvPr/>
          </p:nvCxnSpPr>
          <p:spPr>
            <a:xfrm>
              <a:off x="-36512" y="6509345"/>
              <a:ext cx="9180512" cy="0"/>
            </a:xfrm>
            <a:prstGeom prst="line">
              <a:avLst/>
            </a:prstGeom>
          </p:spPr>
          <p:style>
            <a:lnRef idx="1">
              <a:schemeClr val="accent1"/>
            </a:lnRef>
            <a:fillRef idx="0">
              <a:schemeClr val="accent1"/>
            </a:fillRef>
            <a:effectRef idx="0">
              <a:schemeClr val="accent1"/>
            </a:effectRef>
            <a:fontRef idx="minor">
              <a:schemeClr val="tx1"/>
            </a:fontRef>
          </p:style>
        </p:cxnSp>
        <p:pic>
          <p:nvPicPr>
            <p:cNvPr id="2050" name="Picture 2" descr="S:\Projects\LOW-CARB\4 Templates and logos\low-carb priority symbol.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9512" y="6309320"/>
              <a:ext cx="3162300" cy="400050"/>
            </a:xfrm>
            <a:prstGeom prst="rect">
              <a:avLst/>
            </a:prstGeom>
            <a:noFill/>
            <a:extLst>
              <a:ext uri="{909E8E84-426E-40DD-AFC4-6F175D3DCCD1}">
                <a14:hiddenFill xmlns:a14="http://schemas.microsoft.com/office/drawing/2010/main">
                  <a:solidFill>
                    <a:srgbClr val="FFFFFF"/>
                  </a:solidFill>
                </a14:hiddenFill>
              </a:ext>
            </a:extLst>
          </p:spPr>
        </p:pic>
        <p:sp>
          <p:nvSpPr>
            <p:cNvPr id="11" name="Textfeld 10"/>
            <p:cNvSpPr txBox="1"/>
            <p:nvPr/>
          </p:nvSpPr>
          <p:spPr>
            <a:xfrm>
              <a:off x="5580112" y="6352057"/>
              <a:ext cx="2664296" cy="307777"/>
            </a:xfrm>
            <a:prstGeom prst="rect">
              <a:avLst/>
            </a:prstGeom>
            <a:solidFill>
              <a:schemeClr val="bg1"/>
            </a:solidFill>
          </p:spPr>
          <p:txBody>
            <a:bodyPr wrap="square" rtlCol="0">
              <a:spAutoFit/>
            </a:bodyPr>
            <a:lstStyle/>
            <a:p>
              <a:r>
                <a:rPr lang="de-DE" sz="1400" dirty="0">
                  <a:solidFill>
                    <a:schemeClr val="accent1">
                      <a:lumMod val="75000"/>
                    </a:schemeClr>
                  </a:solidFill>
                </a:rPr>
                <a:t>TAKING COOPERATION FORWARD</a:t>
              </a:r>
              <a:endParaRPr lang="en-GB" sz="1400" dirty="0">
                <a:solidFill>
                  <a:schemeClr val="accent1">
                    <a:lumMod val="75000"/>
                  </a:schemeClr>
                </a:solidFill>
              </a:endParaRPr>
            </a:p>
          </p:txBody>
        </p:sp>
      </p:grpSp>
      <p:grpSp>
        <p:nvGrpSpPr>
          <p:cNvPr id="8" name="Gruppieren 7"/>
          <p:cNvGrpSpPr/>
          <p:nvPr/>
        </p:nvGrpSpPr>
        <p:grpSpPr>
          <a:xfrm>
            <a:off x="3403662" y="3225775"/>
            <a:ext cx="2592288" cy="549642"/>
            <a:chOff x="3403662" y="3117612"/>
            <a:chExt cx="2592288" cy="549642"/>
          </a:xfrm>
        </p:grpSpPr>
        <p:sp>
          <p:nvSpPr>
            <p:cNvPr id="14" name="Textfeld 13"/>
            <p:cNvSpPr txBox="1"/>
            <p:nvPr/>
          </p:nvSpPr>
          <p:spPr>
            <a:xfrm>
              <a:off x="3545150" y="3176821"/>
              <a:ext cx="2232248" cy="461665"/>
            </a:xfrm>
            <a:prstGeom prst="rect">
              <a:avLst/>
            </a:prstGeom>
            <a:noFill/>
          </p:spPr>
          <p:txBody>
            <a:bodyPr wrap="square" rtlCol="0">
              <a:spAutoFit/>
            </a:bodyPr>
            <a:lstStyle/>
            <a:p>
              <a:pPr algn="ctr"/>
              <a:r>
                <a:rPr lang="de-DE" sz="2400" b="1" dirty="0"/>
                <a:t>LOW-</a:t>
              </a:r>
              <a:r>
                <a:rPr lang="de-DE" sz="2400" b="1" dirty="0" err="1"/>
                <a:t>CARB</a:t>
              </a:r>
              <a:endParaRPr lang="en-GB" sz="2400" dirty="0"/>
            </a:p>
          </p:txBody>
        </p:sp>
        <p:sp>
          <p:nvSpPr>
            <p:cNvPr id="7" name="Ellipse 6"/>
            <p:cNvSpPr/>
            <p:nvPr/>
          </p:nvSpPr>
          <p:spPr>
            <a:xfrm>
              <a:off x="3403662" y="3117612"/>
              <a:ext cx="2592288" cy="54964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9" name="Textfeld 8"/>
          <p:cNvSpPr txBox="1"/>
          <p:nvPr/>
        </p:nvSpPr>
        <p:spPr>
          <a:xfrm>
            <a:off x="7291958" y="2333104"/>
            <a:ext cx="2016224" cy="369332"/>
          </a:xfrm>
          <a:prstGeom prst="rect">
            <a:avLst/>
          </a:prstGeom>
          <a:noFill/>
        </p:spPr>
        <p:txBody>
          <a:bodyPr wrap="square" rtlCol="0">
            <a:spAutoFit/>
          </a:bodyPr>
          <a:lstStyle/>
          <a:p>
            <a:r>
              <a:rPr lang="de-DE" dirty="0" err="1">
                <a:solidFill>
                  <a:schemeClr val="tx2"/>
                </a:solidFill>
              </a:rPr>
              <a:t>SUMPs-Up</a:t>
            </a:r>
            <a:endParaRPr lang="en-GB" dirty="0">
              <a:solidFill>
                <a:schemeClr val="tx2"/>
              </a:solidFill>
            </a:endParaRPr>
          </a:p>
        </p:txBody>
      </p:sp>
      <p:sp>
        <p:nvSpPr>
          <p:cNvPr id="16" name="Textfeld 15"/>
          <p:cNvSpPr txBox="1"/>
          <p:nvPr/>
        </p:nvSpPr>
        <p:spPr>
          <a:xfrm>
            <a:off x="7279729" y="2693144"/>
            <a:ext cx="2016224" cy="369332"/>
          </a:xfrm>
          <a:prstGeom prst="rect">
            <a:avLst/>
          </a:prstGeom>
          <a:noFill/>
        </p:spPr>
        <p:txBody>
          <a:bodyPr wrap="square" rtlCol="0">
            <a:spAutoFit/>
          </a:bodyPr>
          <a:lstStyle/>
          <a:p>
            <a:r>
              <a:rPr lang="de-DE" dirty="0" err="1">
                <a:solidFill>
                  <a:schemeClr val="tx2"/>
                </a:solidFill>
              </a:rPr>
              <a:t>PROSPERITY</a:t>
            </a:r>
            <a:endParaRPr lang="en-GB" dirty="0">
              <a:solidFill>
                <a:schemeClr val="tx2"/>
              </a:solidFill>
            </a:endParaRPr>
          </a:p>
        </p:txBody>
      </p:sp>
      <p:sp>
        <p:nvSpPr>
          <p:cNvPr id="17" name="Textfeld 16"/>
          <p:cNvSpPr txBox="1"/>
          <p:nvPr/>
        </p:nvSpPr>
        <p:spPr>
          <a:xfrm>
            <a:off x="7274396" y="3055967"/>
            <a:ext cx="2016224" cy="369332"/>
          </a:xfrm>
          <a:prstGeom prst="rect">
            <a:avLst/>
          </a:prstGeom>
          <a:noFill/>
        </p:spPr>
        <p:txBody>
          <a:bodyPr wrap="square" rtlCol="0">
            <a:spAutoFit/>
          </a:bodyPr>
          <a:lstStyle/>
          <a:p>
            <a:r>
              <a:rPr lang="de-DE" dirty="0" err="1">
                <a:solidFill>
                  <a:schemeClr val="tx2"/>
                </a:solidFill>
              </a:rPr>
              <a:t>CH4LLENGE</a:t>
            </a:r>
            <a:endParaRPr lang="en-GB" dirty="0">
              <a:solidFill>
                <a:schemeClr val="tx2"/>
              </a:solidFill>
            </a:endParaRPr>
          </a:p>
        </p:txBody>
      </p:sp>
      <p:sp>
        <p:nvSpPr>
          <p:cNvPr id="18" name="Textfeld 17"/>
          <p:cNvSpPr txBox="1"/>
          <p:nvPr/>
        </p:nvSpPr>
        <p:spPr>
          <a:xfrm>
            <a:off x="5580112" y="1691774"/>
            <a:ext cx="2016224" cy="369332"/>
          </a:xfrm>
          <a:prstGeom prst="rect">
            <a:avLst/>
          </a:prstGeom>
          <a:noFill/>
        </p:spPr>
        <p:txBody>
          <a:bodyPr wrap="square" rtlCol="0">
            <a:spAutoFit/>
          </a:bodyPr>
          <a:lstStyle/>
          <a:p>
            <a:pPr algn="ctr"/>
            <a:r>
              <a:rPr lang="de-DE" dirty="0" err="1">
                <a:solidFill>
                  <a:schemeClr val="tx2"/>
                </a:solidFill>
              </a:rPr>
              <a:t>Thematic</a:t>
            </a:r>
            <a:r>
              <a:rPr lang="de-DE" dirty="0">
                <a:solidFill>
                  <a:schemeClr val="tx2"/>
                </a:solidFill>
              </a:rPr>
              <a:t> </a:t>
            </a:r>
            <a:r>
              <a:rPr lang="de-DE" dirty="0" err="1">
                <a:solidFill>
                  <a:schemeClr val="tx2"/>
                </a:solidFill>
              </a:rPr>
              <a:t>groups</a:t>
            </a:r>
            <a:endParaRPr lang="en-GB" dirty="0">
              <a:solidFill>
                <a:schemeClr val="tx2"/>
              </a:solidFill>
            </a:endParaRPr>
          </a:p>
        </p:txBody>
      </p:sp>
      <p:sp>
        <p:nvSpPr>
          <p:cNvPr id="19" name="Textfeld 18"/>
          <p:cNvSpPr txBox="1"/>
          <p:nvPr/>
        </p:nvSpPr>
        <p:spPr>
          <a:xfrm>
            <a:off x="7380312" y="3917280"/>
            <a:ext cx="2016224" cy="369332"/>
          </a:xfrm>
          <a:prstGeom prst="rect">
            <a:avLst/>
          </a:prstGeom>
          <a:noFill/>
        </p:spPr>
        <p:txBody>
          <a:bodyPr wrap="square" rtlCol="0">
            <a:spAutoFit/>
          </a:bodyPr>
          <a:lstStyle/>
          <a:p>
            <a:pPr algn="ctr"/>
            <a:r>
              <a:rPr lang="de-DE" dirty="0">
                <a:solidFill>
                  <a:schemeClr val="tx2"/>
                </a:solidFill>
              </a:rPr>
              <a:t>Triangulum</a:t>
            </a:r>
            <a:endParaRPr lang="en-GB" dirty="0">
              <a:solidFill>
                <a:schemeClr val="tx2"/>
              </a:solidFill>
            </a:endParaRPr>
          </a:p>
        </p:txBody>
      </p:sp>
      <p:sp>
        <p:nvSpPr>
          <p:cNvPr id="20" name="Textfeld 19"/>
          <p:cNvSpPr txBox="1"/>
          <p:nvPr/>
        </p:nvSpPr>
        <p:spPr>
          <a:xfrm>
            <a:off x="35496" y="3917280"/>
            <a:ext cx="2016224" cy="369332"/>
          </a:xfrm>
          <a:prstGeom prst="rect">
            <a:avLst/>
          </a:prstGeom>
          <a:noFill/>
        </p:spPr>
        <p:txBody>
          <a:bodyPr wrap="square" rtlCol="0">
            <a:spAutoFit/>
          </a:bodyPr>
          <a:lstStyle/>
          <a:p>
            <a:pPr algn="ctr"/>
            <a:r>
              <a:rPr lang="de-DE" dirty="0">
                <a:solidFill>
                  <a:schemeClr val="tx2"/>
                </a:solidFill>
              </a:rPr>
              <a:t>GO SUMP</a:t>
            </a:r>
            <a:endParaRPr lang="en-GB" dirty="0">
              <a:solidFill>
                <a:schemeClr val="tx2"/>
              </a:solidFill>
            </a:endParaRPr>
          </a:p>
        </p:txBody>
      </p:sp>
      <p:sp>
        <p:nvSpPr>
          <p:cNvPr id="21" name="Textfeld 20"/>
          <p:cNvSpPr txBox="1"/>
          <p:nvPr/>
        </p:nvSpPr>
        <p:spPr>
          <a:xfrm>
            <a:off x="539552" y="5069408"/>
            <a:ext cx="2016224" cy="369332"/>
          </a:xfrm>
          <a:prstGeom prst="rect">
            <a:avLst/>
          </a:prstGeom>
          <a:noFill/>
        </p:spPr>
        <p:txBody>
          <a:bodyPr wrap="square" rtlCol="0">
            <a:spAutoFit/>
          </a:bodyPr>
          <a:lstStyle/>
          <a:p>
            <a:pPr algn="ctr"/>
            <a:r>
              <a:rPr lang="de-DE" dirty="0" err="1">
                <a:solidFill>
                  <a:schemeClr val="tx2"/>
                </a:solidFill>
              </a:rPr>
              <a:t>cities.multimodal</a:t>
            </a:r>
            <a:endParaRPr lang="en-GB" dirty="0">
              <a:solidFill>
                <a:schemeClr val="tx2"/>
              </a:solidFill>
            </a:endParaRPr>
          </a:p>
        </p:txBody>
      </p:sp>
      <p:sp>
        <p:nvSpPr>
          <p:cNvPr id="23" name="Textfeld 22"/>
          <p:cNvSpPr txBox="1"/>
          <p:nvPr/>
        </p:nvSpPr>
        <p:spPr>
          <a:xfrm>
            <a:off x="6876256" y="4916100"/>
            <a:ext cx="2016224" cy="369332"/>
          </a:xfrm>
          <a:prstGeom prst="rect">
            <a:avLst/>
          </a:prstGeom>
          <a:noFill/>
        </p:spPr>
        <p:txBody>
          <a:bodyPr wrap="square" rtlCol="0">
            <a:spAutoFit/>
          </a:bodyPr>
          <a:lstStyle/>
          <a:p>
            <a:pPr algn="ctr"/>
            <a:r>
              <a:rPr lang="de-DE" dirty="0">
                <a:solidFill>
                  <a:schemeClr val="tx2"/>
                </a:solidFill>
              </a:rPr>
              <a:t>TROLLEY</a:t>
            </a:r>
            <a:endParaRPr lang="en-GB" dirty="0">
              <a:solidFill>
                <a:schemeClr val="tx2"/>
              </a:solidFill>
            </a:endParaRPr>
          </a:p>
        </p:txBody>
      </p:sp>
      <p:sp>
        <p:nvSpPr>
          <p:cNvPr id="24" name="Textfeld 23"/>
          <p:cNvSpPr txBox="1"/>
          <p:nvPr/>
        </p:nvSpPr>
        <p:spPr>
          <a:xfrm>
            <a:off x="251520" y="2684482"/>
            <a:ext cx="2016224" cy="369332"/>
          </a:xfrm>
          <a:prstGeom prst="rect">
            <a:avLst/>
          </a:prstGeom>
          <a:noFill/>
        </p:spPr>
        <p:txBody>
          <a:bodyPr wrap="square" rtlCol="0">
            <a:spAutoFit/>
          </a:bodyPr>
          <a:lstStyle/>
          <a:p>
            <a:pPr algn="ctr"/>
            <a:r>
              <a:rPr lang="de-DE" dirty="0" err="1">
                <a:solidFill>
                  <a:schemeClr val="tx2"/>
                </a:solidFill>
              </a:rPr>
              <a:t>SEAPs</a:t>
            </a:r>
            <a:endParaRPr lang="en-GB" dirty="0">
              <a:solidFill>
                <a:schemeClr val="tx2"/>
              </a:solidFill>
            </a:endParaRPr>
          </a:p>
        </p:txBody>
      </p:sp>
    </p:spTree>
    <p:extLst>
      <p:ext uri="{BB962C8B-B14F-4D97-AF65-F5344CB8AC3E}">
        <p14:creationId xmlns:p14="http://schemas.microsoft.com/office/powerpoint/2010/main" val="3957272082"/>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71CC6AE1488C043ABB5BDEF39B7540D" ma:contentTypeVersion="0" ma:contentTypeDescription="Create a new document." ma:contentTypeScope="" ma:versionID="5567c3f694614964b4cb085dcbc455c6">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A3A89C3-01AD-4C4B-8523-13144F8C87DF}"/>
</file>

<file path=customXml/itemProps2.xml><?xml version="1.0" encoding="utf-8"?>
<ds:datastoreItem xmlns:ds="http://schemas.openxmlformats.org/officeDocument/2006/customXml" ds:itemID="{545BD474-A4F9-41CE-8156-CC938758AF50}"/>
</file>

<file path=customXml/itemProps3.xml><?xml version="1.0" encoding="utf-8"?>
<ds:datastoreItem xmlns:ds="http://schemas.openxmlformats.org/officeDocument/2006/customXml" ds:itemID="{CBEFEDBB-55D2-42B4-A608-DACA3C89E954}"/>
</file>

<file path=docProps/app.xml><?xml version="1.0" encoding="utf-8"?>
<Properties xmlns="http://schemas.openxmlformats.org/officeDocument/2006/extended-properties" xmlns:vt="http://schemas.openxmlformats.org/officeDocument/2006/docPropsVTypes">
  <TotalTime>0</TotalTime>
  <Words>779</Words>
  <Application>Microsoft Office PowerPoint</Application>
  <PresentationFormat>Bildschirmpräsentation (4:3)</PresentationFormat>
  <Paragraphs>52</Paragraphs>
  <Slides>5</Slides>
  <Notes>3</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5</vt:i4>
      </vt:variant>
    </vt:vector>
  </HeadingPairs>
  <TitlesOfParts>
    <vt:vector size="9" baseType="lpstr">
      <vt:lpstr>Arial</vt:lpstr>
      <vt:lpstr>Calibri</vt:lpstr>
      <vt:lpstr>Courier New</vt:lpstr>
      <vt:lpstr>Larissa</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Ana-Maria Baston</dc:creator>
  <cp:lastModifiedBy>Wolfgang Backhaus</cp:lastModifiedBy>
  <cp:revision>272</cp:revision>
  <dcterms:created xsi:type="dcterms:W3CDTF">2017-05-09T10:10:10Z</dcterms:created>
  <dcterms:modified xsi:type="dcterms:W3CDTF">2018-05-25T06:05:55Z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0x010100171CC6AE1488C043ABB5BDEF39B7540D</vt:lpwstr>
  </property>
</Properties>
</file>